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69" r:id="rId2"/>
    <p:sldId id="303" r:id="rId3"/>
    <p:sldId id="307" r:id="rId4"/>
    <p:sldId id="288" r:id="rId5"/>
    <p:sldId id="299" r:id="rId6"/>
    <p:sldId id="270" r:id="rId7"/>
    <p:sldId id="285" r:id="rId8"/>
    <p:sldId id="293" r:id="rId9"/>
    <p:sldId id="30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D3C90-F0BE-4C6C-BF22-3F3BB8B6CA60}" v="15" dt="2020-06-18T14:59:48.2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00"/>
    <p:restoredTop sz="92974"/>
  </p:normalViewPr>
  <p:slideViewPr>
    <p:cSldViewPr snapToGrid="0" snapToObjects="1">
      <p:cViewPr varScale="1">
        <p:scale>
          <a:sx n="116" d="100"/>
          <a:sy n="116" d="100"/>
        </p:scale>
        <p:origin x="144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1216A-DB43-E440-9405-C2367646FB99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8987C-6DE5-3746-A39D-767D73085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60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8987C-6DE5-3746-A39D-767D73085A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3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8987C-6DE5-3746-A39D-767D73085A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87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8987C-6DE5-3746-A39D-767D73085A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24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8987C-6DE5-3746-A39D-767D73085A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40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8987C-6DE5-3746-A39D-767D73085A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75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8987C-6DE5-3746-A39D-767D73085A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40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028A-BE99-234B-82DF-51C4E69F9087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8FBB-8346-2546-89DA-6B8C1A9C7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028A-BE99-234B-82DF-51C4E69F9087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8FBB-8346-2546-89DA-6B8C1A9C7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2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028A-BE99-234B-82DF-51C4E69F9087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8FBB-8346-2546-89DA-6B8C1A9C7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7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028A-BE99-234B-82DF-51C4E69F9087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8FBB-8346-2546-89DA-6B8C1A9C7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94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028A-BE99-234B-82DF-51C4E69F9087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8FBB-8346-2546-89DA-6B8C1A9C7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5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028A-BE99-234B-82DF-51C4E69F9087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8FBB-8346-2546-89DA-6B8C1A9C7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0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028A-BE99-234B-82DF-51C4E69F9087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8FBB-8346-2546-89DA-6B8C1A9C7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6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028A-BE99-234B-82DF-51C4E69F9087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8FBB-8346-2546-89DA-6B8C1A9C7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1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028A-BE99-234B-82DF-51C4E69F9087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8FBB-8346-2546-89DA-6B8C1A9C7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3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028A-BE99-234B-82DF-51C4E69F9087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8FBB-8346-2546-89DA-6B8C1A9C7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7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F028A-BE99-234B-82DF-51C4E69F9087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C8FBB-8346-2546-89DA-6B8C1A9C7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F028A-BE99-234B-82DF-51C4E69F9087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C8FBB-8346-2546-89DA-6B8C1A9C7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2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BE8BB9-E5BA-8743-9013-2C53A3AAA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827776" cy="686794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75DE2899-5BC4-9E4D-B4F0-893D3F6D7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7776" y="5381138"/>
            <a:ext cx="3316224" cy="1098954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/>
          <a:p>
            <a:pPr algn="l">
              <a:lnSpc>
                <a:spcPct val="160000"/>
              </a:lnSpc>
            </a:pPr>
            <a:r>
              <a:rPr lang="en-US" sz="15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Tim Male, Executive Director</a:t>
            </a:r>
            <a:br>
              <a:rPr lang="en-US" sz="15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15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tmale@policyinnovation.org</a:t>
            </a:r>
          </a:p>
        </p:txBody>
      </p:sp>
    </p:spTree>
    <p:extLst>
      <p:ext uri="{BB962C8B-B14F-4D97-AF65-F5344CB8AC3E}">
        <p14:creationId xmlns:p14="http://schemas.microsoft.com/office/powerpoint/2010/main" val="3489222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hillside next to a body of water&#10;&#10;Description automatically generated">
            <a:extLst>
              <a:ext uri="{FF2B5EF4-FFF2-40B4-BE49-F238E27FC236}">
                <a16:creationId xmlns:a16="http://schemas.microsoft.com/office/drawing/2014/main" id="{CCB552C7-9C6B-4FED-BFBA-5631C1DF7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18"/>
          <a:stretch/>
        </p:blipFill>
        <p:spPr>
          <a:xfrm>
            <a:off x="20" y="0"/>
            <a:ext cx="9143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56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236339-C167-4A32-8065-3CCFFBA73F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551" y="1375795"/>
            <a:ext cx="8864897" cy="419449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9BCE1B5-0507-4FC5-9C91-16CF0759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Importance of DoD to Conservation</a:t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193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7152" y="233939"/>
            <a:ext cx="7769695" cy="469959"/>
          </a:xfrm>
        </p:spPr>
        <p:txBody>
          <a:bodyPr>
            <a:noAutofit/>
          </a:bodyPr>
          <a:lstStyle/>
          <a:p>
            <a:r>
              <a:rPr lang="en-US" sz="2000" i="1" dirty="0"/>
              <a:t>“The more that non-military lands are managed for wilderness or other conservation uses, the better it is for the Department of Defense.”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50EF22-683F-5E49-93F9-1C6ACFB847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978" y="992468"/>
            <a:ext cx="6330044" cy="554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72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clouds in the dark&#10;&#10;Description automatically generated">
            <a:extLst>
              <a:ext uri="{FF2B5EF4-FFF2-40B4-BE49-F238E27FC236}">
                <a16:creationId xmlns:a16="http://schemas.microsoft.com/office/drawing/2014/main" id="{95BE3619-0CB7-46A9-B239-66E749181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pic>
        <p:nvPicPr>
          <p:cNvPr id="3" name="Picture 2" descr="A picture containing outdoor, grass, water, plane&#10;&#10;Description automatically generated">
            <a:extLst>
              <a:ext uri="{FF2B5EF4-FFF2-40B4-BE49-F238E27FC236}">
                <a16:creationId xmlns:a16="http://schemas.microsoft.com/office/drawing/2014/main" id="{5F97D406-29ED-4422-8FBC-E711E2235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096" y="4420696"/>
            <a:ext cx="3631285" cy="2299147"/>
          </a:xfrm>
          <a:prstGeom prst="rect">
            <a:avLst/>
          </a:prstGeom>
        </p:spPr>
      </p:pic>
      <p:pic>
        <p:nvPicPr>
          <p:cNvPr id="4" name="Picture 3" descr="A harbor filled with clouds&#10;&#10;Description automatically generated">
            <a:extLst>
              <a:ext uri="{FF2B5EF4-FFF2-40B4-BE49-F238E27FC236}">
                <a16:creationId xmlns:a16="http://schemas.microsoft.com/office/drawing/2014/main" id="{1D79F8BF-ACF3-40D5-ACF8-D6E9E249DB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315" y="4420696"/>
            <a:ext cx="3798892" cy="229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518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2999" y="222224"/>
            <a:ext cx="7245067" cy="469959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Assumptions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5FA13C-CE1A-42DA-8E2B-D9AF625FC021}"/>
              </a:ext>
            </a:extLst>
          </p:cNvPr>
          <p:cNvGrpSpPr/>
          <p:nvPr/>
        </p:nvGrpSpPr>
        <p:grpSpPr>
          <a:xfrm>
            <a:off x="278754" y="1000741"/>
            <a:ext cx="3839335" cy="1882744"/>
            <a:chOff x="390587" y="1242213"/>
            <a:chExt cx="5119281" cy="2365813"/>
          </a:xfrm>
        </p:grpSpPr>
        <p:sp>
          <p:nvSpPr>
            <p:cNvPr id="6" name="TextBox 5"/>
            <p:cNvSpPr txBox="1"/>
            <p:nvPr/>
          </p:nvSpPr>
          <p:spPr>
            <a:xfrm>
              <a:off x="870681" y="1242213"/>
              <a:ext cx="4449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More space for future training and testing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1327C03-E61F-7448-A572-FEBCD2653B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0587" y="1662268"/>
              <a:ext cx="5119281" cy="1945758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FA363B9-3A67-4A99-B436-E736D5A3F209}"/>
              </a:ext>
            </a:extLst>
          </p:cNvPr>
          <p:cNvGrpSpPr/>
          <p:nvPr/>
        </p:nvGrpSpPr>
        <p:grpSpPr>
          <a:xfrm>
            <a:off x="5025913" y="1000740"/>
            <a:ext cx="3819588" cy="1882745"/>
            <a:chOff x="686852" y="4375469"/>
            <a:chExt cx="3819588" cy="18827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CED8271-7DA7-594D-9BC3-E742EA88DA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609" t="-11903"/>
            <a:stretch/>
          </p:blipFill>
          <p:spPr>
            <a:xfrm>
              <a:off x="1011878" y="4566714"/>
              <a:ext cx="3169537" cy="16915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7CD8F54-1896-42BD-8215-46D2C256C041}"/>
                </a:ext>
              </a:extLst>
            </p:cNvPr>
            <p:cNvSpPr/>
            <p:nvPr/>
          </p:nvSpPr>
          <p:spPr>
            <a:xfrm>
              <a:off x="686852" y="4375469"/>
              <a:ext cx="38195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Encroachment threat continues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4A568BE-017B-43E7-AC49-54243899DC7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8627" y="3203690"/>
            <a:ext cx="6266746" cy="334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10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2999" y="222224"/>
            <a:ext cx="7245067" cy="469959"/>
          </a:xfrm>
        </p:spPr>
        <p:txBody>
          <a:bodyPr>
            <a:noAutofit/>
          </a:bodyPr>
          <a:lstStyle/>
          <a:p>
            <a:r>
              <a:rPr lang="en-US" sz="3200" b="1" dirty="0"/>
              <a:t>DoD Land Withdrawal Analysis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690EA5-73D0-2B42-A911-27217208B3B9}"/>
              </a:ext>
            </a:extLst>
          </p:cNvPr>
          <p:cNvSpPr/>
          <p:nvPr/>
        </p:nvSpPr>
        <p:spPr>
          <a:xfrm>
            <a:off x="263137" y="972429"/>
            <a:ext cx="861114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Conservationists need a framework for evaluating whether DoD might be a better conservation land manager than other federal agencies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Take BLM lands out of extractive uses?</a:t>
            </a:r>
            <a:endParaRPr lang="en-US" sz="2200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wildlife corridors be protected through withdrawal?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about loss of public access?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Expected funding levels?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Level of use/active training v passive buffering?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Create better natural resource planning and management standards and requirements for withdrawn lands – Barry Goldwater Range (AZ)</a:t>
            </a:r>
          </a:p>
          <a:p>
            <a:pPr marL="342900" indent="-342900">
              <a:buFont typeface="Arial" charset="0"/>
              <a:buChar char="•"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D5622A-322A-854C-BEC3-F6E4A04905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156" y="4560824"/>
            <a:ext cx="3298418" cy="2181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6C4FCA-912D-3541-9C1A-CD309F4C8E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108" y="4560824"/>
            <a:ext cx="3271818" cy="21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3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2999" y="222224"/>
            <a:ext cx="7245067" cy="469959"/>
          </a:xfrm>
        </p:spPr>
        <p:txBody>
          <a:bodyPr>
            <a:noAutofit/>
          </a:bodyPr>
          <a:lstStyle/>
          <a:p>
            <a:r>
              <a:rPr lang="en-US" sz="3200" b="1" dirty="0"/>
              <a:t>Endangered Species Regulatory Incentives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690EA5-73D0-2B42-A911-27217208B3B9}"/>
              </a:ext>
            </a:extLst>
          </p:cNvPr>
          <p:cNvSpPr/>
          <p:nvPr/>
        </p:nvSpPr>
        <p:spPr>
          <a:xfrm>
            <a:off x="594388" y="1391274"/>
            <a:ext cx="798878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DoD initiatives for endangered species and training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ESA policies need to be amended to encourage wildlife recovery, give DoD predictability.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create many more acres of well-managed buffer habitat around installations in exchange for training flexibility on them.</a:t>
            </a:r>
            <a:b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CF6A34-EA29-477A-87A4-F4CCE7B3A426}"/>
              </a:ext>
            </a:extLst>
          </p:cNvPr>
          <p:cNvGrpSpPr/>
          <p:nvPr/>
        </p:nvGrpSpPr>
        <p:grpSpPr>
          <a:xfrm>
            <a:off x="765858" y="3429000"/>
            <a:ext cx="7719980" cy="2424840"/>
            <a:chOff x="765858" y="2776267"/>
            <a:chExt cx="7719980" cy="24248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90AC509-BD9D-1944-B031-F56D70377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0446" y="2776267"/>
              <a:ext cx="4315392" cy="24248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87C4504-31C1-0949-B8E3-E07C044CF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858" y="2776268"/>
              <a:ext cx="3233118" cy="24248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7113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2999" y="222224"/>
            <a:ext cx="7245067" cy="469959"/>
          </a:xfrm>
        </p:spPr>
        <p:txBody>
          <a:bodyPr>
            <a:noAutofit/>
          </a:bodyPr>
          <a:lstStyle/>
          <a:p>
            <a:r>
              <a:rPr lang="en-US" sz="3200" b="1" dirty="0"/>
              <a:t>Landscape Scale Conservation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690EA5-73D0-2B42-A911-27217208B3B9}"/>
              </a:ext>
            </a:extLst>
          </p:cNvPr>
          <p:cNvSpPr/>
          <p:nvPr/>
        </p:nvSpPr>
        <p:spPr>
          <a:xfrm>
            <a:off x="577610" y="934934"/>
            <a:ext cx="827113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More tools needed to allow pooling of funds across federal agencies: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the National Fish and Wildlife Foundation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a military conservation foundation with legislation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Have White House CEQ manage funds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Pool funds through a private foundation (e.g. US Endowment for Forests</a:t>
            </a:r>
          </a:p>
          <a:p>
            <a:pPr lvl="1"/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a White House task force on national defense and conservation</a:t>
            </a:r>
          </a:p>
          <a:p>
            <a:b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D8D4D9-17C5-9942-A276-B51274A79D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5253" y="3808595"/>
            <a:ext cx="4623487" cy="25461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DF83AA-A21D-5547-8C79-B1C0F94E7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60" y="3808594"/>
            <a:ext cx="3835160" cy="255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02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3622</TotalTime>
  <Words>254</Words>
  <Application>Microsoft Office PowerPoint</Application>
  <PresentationFormat>On-screen Show (4:3)</PresentationFormat>
  <Paragraphs>41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Importance of DoD to Conservation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Timothy Male</cp:lastModifiedBy>
  <cp:revision>180</cp:revision>
  <dcterms:created xsi:type="dcterms:W3CDTF">2018-07-23T12:22:48Z</dcterms:created>
  <dcterms:modified xsi:type="dcterms:W3CDTF">2020-06-18T15:00:48Z</dcterms:modified>
</cp:coreProperties>
</file>