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693" r:id="rId5"/>
    <p:sldId id="258" r:id="rId6"/>
    <p:sldId id="259" r:id="rId7"/>
    <p:sldId id="269" r:id="rId8"/>
    <p:sldId id="272" r:id="rId9"/>
    <p:sldId id="680" r:id="rId10"/>
    <p:sldId id="68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CE4279-1790-4B14-8399-2E662118E885}" v="11" dt="2020-06-17T18:30:12.161"/>
  </p1510:revLst>
</p1510:revInfo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291" autoAdjust="0"/>
  </p:normalViewPr>
  <p:slideViewPr>
    <p:cSldViewPr snapToGrid="0" showGuides="1">
      <p:cViewPr varScale="1">
        <p:scale>
          <a:sx n="87" d="100"/>
          <a:sy n="87" d="100"/>
        </p:scale>
        <p:origin x="576" y="48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74"/>
    </p:cViewPr>
  </p:sorter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6/17/2020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6C659006-2961-483A-BB82-429D664A7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547" y="5945786"/>
            <a:ext cx="2113329" cy="72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0722D-0BC0-4487-812D-1E4E0DEC11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12234" y="1168909"/>
            <a:ext cx="4367531" cy="482863"/>
          </a:xfrm>
        </p:spPr>
        <p:txBody>
          <a:bodyPr/>
          <a:lstStyle/>
          <a:p>
            <a:r>
              <a:rPr lang="en-US" sz="2000" b="1" dirty="0"/>
              <a:t>Rebecca R. Rubin, </a:t>
            </a:r>
            <a:r>
              <a:rPr lang="en-US" sz="2000" b="1" dirty="0" err="1"/>
              <a:t>Marstel</a:t>
            </a:r>
            <a:r>
              <a:rPr lang="en-US" sz="2000" b="1" dirty="0"/>
              <a:t>-Day LLC</a:t>
            </a:r>
          </a:p>
          <a:p>
            <a:endParaRPr lang="en-US" sz="1800" b="1" dirty="0"/>
          </a:p>
          <a:p>
            <a:r>
              <a:rPr lang="en-US" sz="1800" b="1" dirty="0"/>
              <a:t> </a:t>
            </a:r>
            <a:endParaRPr lang="ru-RU" sz="1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52" y="2283264"/>
            <a:ext cx="10117959" cy="2281355"/>
          </a:xfrm>
        </p:spPr>
        <p:txBody>
          <a:bodyPr/>
          <a:lstStyle/>
          <a:p>
            <a:r>
              <a:rPr lang="en-US" dirty="0"/>
              <a:t>Conservation Partnering 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Through Encroachment Planning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F5D581-5200-4BB3-9FD9-234BA132EF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12234" y="1644982"/>
            <a:ext cx="4367531" cy="482864"/>
          </a:xfrm>
        </p:spPr>
        <p:txBody>
          <a:bodyPr/>
          <a:lstStyle/>
          <a:p>
            <a:r>
              <a:rPr lang="en-US" dirty="0"/>
              <a:t>June 18, 2020 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D0A7CA-4CE2-4628-98E1-F22A64B7A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2" y="193357"/>
            <a:ext cx="1601506" cy="5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9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DoD’s Epic Shift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A8D28-D968-408D-AA5E-1B16F071D7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From Federal Fortress Paradigm… To Conservation Community Collaboration </a:t>
            </a:r>
          </a:p>
          <a:p>
            <a:endParaRPr lang="en-US" sz="2800" dirty="0"/>
          </a:p>
          <a:p>
            <a:r>
              <a:rPr lang="en-US" sz="2000" i="1" dirty="0"/>
              <a:t>Pioneering approaches to environmental stewardship &amp; mission readiness</a:t>
            </a:r>
          </a:p>
          <a:p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26BF0-5F0E-4D61-B97D-E6ED486CD8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-923264" y="10751331"/>
            <a:ext cx="1539258" cy="1486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492004-FF5A-486F-BD35-52AACB74C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2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51AE-252F-4958-A1E9-67C57179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Envisioning Success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F389B-861B-485A-AD81-A9172882D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7" y="2060240"/>
            <a:ext cx="5462837" cy="1368760"/>
          </a:xfrm>
        </p:spPr>
        <p:txBody>
          <a:bodyPr>
            <a:normAutofit/>
          </a:bodyPr>
          <a:lstStyle/>
          <a:p>
            <a:r>
              <a:rPr lang="en-US" sz="3000" dirty="0"/>
              <a:t>Inspiration for a formal conservation partnering program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FE0C33-CECE-4322-A29C-AEA87CDB13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06609" y="1423358"/>
            <a:ext cx="4707842" cy="1864965"/>
          </a:xfrm>
        </p:spPr>
        <p:txBody>
          <a:bodyPr>
            <a:normAutofit/>
          </a:bodyPr>
          <a:lstStyle/>
          <a:p>
            <a:r>
              <a:rPr lang="en-US" sz="2400" dirty="0"/>
              <a:t>Conservation community helped define need/create market</a:t>
            </a:r>
          </a:p>
          <a:p>
            <a:r>
              <a:rPr lang="en-US" sz="2400" dirty="0"/>
              <a:t>Led to so-called Encroachment Partnering Legislation 10 U.S.C. 2684 (a)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CBD36-E928-427F-BCF4-3FF2B77D4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8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51AE-252F-4958-A1E9-67C57179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3431"/>
            <a:ext cx="5320386" cy="121394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Encroachment Partnering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F389B-861B-485A-AD81-A9172882D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165230"/>
            <a:ext cx="5320386" cy="777534"/>
          </a:xfrm>
        </p:spPr>
        <p:txBody>
          <a:bodyPr>
            <a:normAutofit/>
          </a:bodyPr>
          <a:lstStyle/>
          <a:p>
            <a:r>
              <a:rPr lang="en-US" sz="3200" dirty="0"/>
              <a:t>10 U.S.C. 2684 (a)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FE0C33-CECE-4322-A29C-AEA87CDB13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06609" y="665177"/>
            <a:ext cx="4069476" cy="2104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Enables DoD  partnerships with  non-federal entities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CBD36-E928-427F-BCF4-3FF2B77D4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9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E4E9DB-E4A0-4FEF-90DE-3037DD8A0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6A8EC-C354-4D71-A8A2-C8E86B0C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219"/>
            <a:ext cx="10515600" cy="40807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2"/>
                </a:solidFill>
              </a:rPr>
              <a:t>Risk-based approaches </a:t>
            </a:r>
            <a:endParaRPr lang="en-US" sz="2400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2"/>
                </a:solidFill>
              </a:rPr>
              <a:t>Conservation partners, states, local communities and others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3200" b="1" i="1" dirty="0">
                <a:solidFill>
                  <a:schemeClr val="bg2"/>
                </a:solidFill>
              </a:rPr>
              <a:t>Additional partnerships  - water resources, energy security, climate change and more </a:t>
            </a:r>
            <a:endParaRPr lang="en-US" sz="3200" i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15A912-7A2D-44C5-BFE4-0D84453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229"/>
            <a:ext cx="10515600" cy="79763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Growth of Partnering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57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65CFCFD-479E-4B86-877A-1470E088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27" y="3839140"/>
            <a:ext cx="5618143" cy="27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02D66-ADA2-48E2-8EAB-F10FBD012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90638D-9614-4D8C-BF81-3794DC0612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38884" y="4868976"/>
            <a:ext cx="1826526" cy="886701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8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822C77C-4085-419D-97B7-A9046B62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91" y="557629"/>
            <a:ext cx="11268051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Marquee Moments -  Encroachment Planning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E41876-02F5-490F-8274-3E2E4AC5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75" y="1818551"/>
            <a:ext cx="3083411" cy="2509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C69783-E626-4259-9D3C-0A2E9D8B2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741" y="4076426"/>
            <a:ext cx="3702713" cy="2557130"/>
          </a:xfrm>
          <a:prstGeom prst="rect">
            <a:avLst/>
          </a:prstGeom>
        </p:spPr>
      </p:pic>
      <p:pic>
        <p:nvPicPr>
          <p:cNvPr id="4" name="Picture 3" descr="A tree with a mountain in the desert&#10;&#10;Description automatically generated">
            <a:extLst>
              <a:ext uri="{FF2B5EF4-FFF2-40B4-BE49-F238E27FC236}">
                <a16:creationId xmlns:a16="http://schemas.microsoft.com/office/drawing/2014/main" id="{31E442F1-FBBE-4D98-8AA0-E81C23E88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302" y="1818551"/>
            <a:ext cx="3982915" cy="2663260"/>
          </a:xfrm>
          <a:prstGeom prst="rect">
            <a:avLst/>
          </a:prstGeom>
        </p:spPr>
      </p:pic>
      <p:pic>
        <p:nvPicPr>
          <p:cNvPr id="6" name="Picture 5" descr="A body of water&#10;&#10;Description automatically generated">
            <a:extLst>
              <a:ext uri="{FF2B5EF4-FFF2-40B4-BE49-F238E27FC236}">
                <a16:creationId xmlns:a16="http://schemas.microsoft.com/office/drawing/2014/main" id="{88CBCB6C-DDDC-4D64-B4B0-2B2A6B6CE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88" y="4318807"/>
            <a:ext cx="4145321" cy="2309212"/>
          </a:xfrm>
          <a:prstGeom prst="rect">
            <a:avLst/>
          </a:prstGeom>
        </p:spPr>
      </p:pic>
      <p:pic>
        <p:nvPicPr>
          <p:cNvPr id="13" name="Picture 12" descr="A snow covered mountain&#10;&#10;Description automatically generated">
            <a:extLst>
              <a:ext uri="{FF2B5EF4-FFF2-40B4-BE49-F238E27FC236}">
                <a16:creationId xmlns:a16="http://schemas.microsoft.com/office/drawing/2014/main" id="{E35EAAFC-BD84-4E20-888C-E9E366548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7550" y="1818551"/>
            <a:ext cx="2809875" cy="2143125"/>
          </a:xfrm>
          <a:prstGeom prst="rect">
            <a:avLst/>
          </a:prstGeom>
        </p:spPr>
      </p:pic>
      <p:pic>
        <p:nvPicPr>
          <p:cNvPr id="16" name="Picture 15" descr="A picture containing nature, sky, green, night&#10;&#10;Description automatically generated">
            <a:extLst>
              <a:ext uri="{FF2B5EF4-FFF2-40B4-BE49-F238E27FC236}">
                <a16:creationId xmlns:a16="http://schemas.microsoft.com/office/drawing/2014/main" id="{6D7FFE97-B8FC-4BAE-B8EA-B666918A5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316" y="1817628"/>
            <a:ext cx="3502798" cy="228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7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5D0E91-8328-4540-A7B5-446060368B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AD152-222D-45AA-9210-52C976FC2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sz="3200" dirty="0">
                <a:solidFill>
                  <a:schemeClr val="bg2"/>
                </a:solidFill>
              </a:rPr>
              <a:t>“Conservation Mosaic” approach</a:t>
            </a:r>
          </a:p>
          <a:p>
            <a:r>
              <a:rPr lang="en-US" sz="3200" dirty="0">
                <a:solidFill>
                  <a:schemeClr val="bg2"/>
                </a:solidFill>
              </a:rPr>
              <a:t> Greater coordination among federal land managers </a:t>
            </a:r>
          </a:p>
          <a:p>
            <a:r>
              <a:rPr lang="en-US" sz="3200" dirty="0">
                <a:solidFill>
                  <a:schemeClr val="bg2"/>
                </a:solidFill>
              </a:rPr>
              <a:t> Multi-jurisdictional strategies</a:t>
            </a:r>
          </a:p>
          <a:p>
            <a:endParaRPr lang="en-US" sz="32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EDB134-9D7A-4FA4-831B-94D918A0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664"/>
            <a:ext cx="10515600" cy="690024"/>
          </a:xfrm>
        </p:spPr>
        <p:txBody>
          <a:bodyPr>
            <a:noAutofit/>
          </a:bodyPr>
          <a:lstStyle/>
          <a:p>
            <a:r>
              <a:rPr lang="en-US" dirty="0"/>
              <a:t>What Lies Ahead? </a:t>
            </a:r>
          </a:p>
        </p:txBody>
      </p:sp>
    </p:spTree>
    <p:extLst>
      <p:ext uri="{BB962C8B-B14F-4D97-AF65-F5344CB8AC3E}">
        <p14:creationId xmlns:p14="http://schemas.microsoft.com/office/powerpoint/2010/main" val="3276791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For Questions or More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2BBAB-4628-42F5-BF78-BE0E59475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Rebecca Rubin</a:t>
            </a:r>
          </a:p>
          <a:p>
            <a:r>
              <a:rPr lang="en-US" b="1" dirty="0"/>
              <a:t>President &amp; CEO, </a:t>
            </a:r>
            <a:r>
              <a:rPr lang="en-US" b="1" dirty="0" err="1"/>
              <a:t>Marstel</a:t>
            </a:r>
            <a:r>
              <a:rPr lang="en-US" b="1" dirty="0"/>
              <a:t>-Day LLC</a:t>
            </a:r>
          </a:p>
          <a:p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21AB4-1CF0-4825-926E-5207D64C26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12235" y="3893194"/>
            <a:ext cx="4367531" cy="288000"/>
          </a:xfrm>
        </p:spPr>
        <p:txBody>
          <a:bodyPr/>
          <a:lstStyle/>
          <a:p>
            <a:r>
              <a:rPr lang="en-US" dirty="0"/>
              <a:t>Phone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A4F671-D586-49FB-B0C1-E7E9ADFE08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12235" y="4188464"/>
            <a:ext cx="4367531" cy="474519"/>
          </a:xfrm>
        </p:spPr>
        <p:txBody>
          <a:bodyPr/>
          <a:lstStyle/>
          <a:p>
            <a:r>
              <a:rPr lang="en-US" dirty="0"/>
              <a:t>703-839-5512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118D49-CA48-4C57-A37C-31BAA75381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2235" y="4790998"/>
            <a:ext cx="4367531" cy="288000"/>
          </a:xfrm>
        </p:spPr>
        <p:txBody>
          <a:bodyPr/>
          <a:lstStyle/>
          <a:p>
            <a:r>
              <a:rPr lang="en-US" dirty="0"/>
              <a:t>Email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14719-D011-4E0B-9362-CD19FF22FE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35722" y="5092707"/>
            <a:ext cx="5920556" cy="474519"/>
          </a:xfrm>
        </p:spPr>
        <p:txBody>
          <a:bodyPr/>
          <a:lstStyle/>
          <a:p>
            <a:r>
              <a:rPr lang="en-US" dirty="0" err="1"/>
              <a:t>RRR@Marstel-Day.Com</a:t>
            </a:r>
            <a:endParaRPr lang="en-US" dirty="0"/>
          </a:p>
        </p:txBody>
      </p:sp>
      <p:pic>
        <p:nvPicPr>
          <p:cNvPr id="21" name="Picture 20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484E4917-8147-460C-B76D-938B2223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437" y="5768616"/>
            <a:ext cx="691778" cy="691778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5099DB-B83C-49AD-854D-6C8C8986B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279" y="5758727"/>
            <a:ext cx="691778" cy="691778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441872-D3ED-46C4-B3A9-8D8CA5F7D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945" y="5729401"/>
            <a:ext cx="749338" cy="749338"/>
          </a:xfrm>
          <a:prstGeom prst="rect">
            <a:avLst/>
          </a:prstGeom>
        </p:spPr>
      </p:pic>
      <p:pic>
        <p:nvPicPr>
          <p:cNvPr id="30" name="Picture 29" descr="A close up of a sign&#10;&#10;Description automatically generated">
            <a:extLst>
              <a:ext uri="{FF2B5EF4-FFF2-40B4-BE49-F238E27FC236}">
                <a16:creationId xmlns:a16="http://schemas.microsoft.com/office/drawing/2014/main" id="{1BF81BB1-44E6-4816-80C3-D07229B1D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84" y="304374"/>
            <a:ext cx="1044051" cy="10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70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6A71AF-4CF2-4B95-BFB6-5C27500258C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Outdoors presentation</Template>
  <TotalTime>0</TotalTime>
  <Words>173</Words>
  <Application>Microsoft Office PowerPoint</Application>
  <PresentationFormat>Widescreen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Franklin Gothic Book</vt:lpstr>
      <vt:lpstr>Gill Sans MT</vt:lpstr>
      <vt:lpstr>Wingdings</vt:lpstr>
      <vt:lpstr>Office Theme</vt:lpstr>
      <vt:lpstr>Conservation Partnering </vt:lpstr>
      <vt:lpstr>DoD’s Epic Shift</vt:lpstr>
      <vt:lpstr>Envisioning Success</vt:lpstr>
      <vt:lpstr>Encroachment Partnering</vt:lpstr>
      <vt:lpstr>  Growth of Partnering  </vt:lpstr>
      <vt:lpstr>Marquee Moments -  Encroachment Planning</vt:lpstr>
      <vt:lpstr>What Lies Ahead? </vt:lpstr>
      <vt:lpstr>For Questions 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2020-06-14T18:57:53Z</dcterms:created>
  <dcterms:modified xsi:type="dcterms:W3CDTF">2020-06-17T18:59:36Z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