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14"/>
  </p:notesMasterIdLst>
  <p:handoutMasterIdLst>
    <p:handoutMasterId r:id="rId15"/>
  </p:handoutMasterIdLst>
  <p:sldIdLst>
    <p:sldId id="1459" r:id="rId2"/>
    <p:sldId id="1464" r:id="rId3"/>
    <p:sldId id="1463" r:id="rId4"/>
    <p:sldId id="1465" r:id="rId5"/>
    <p:sldId id="1466" r:id="rId6"/>
    <p:sldId id="1462" r:id="rId7"/>
    <p:sldId id="1457" r:id="rId8"/>
    <p:sldId id="1458" r:id="rId9"/>
    <p:sldId id="1460" r:id="rId10"/>
    <p:sldId id="1461" r:id="rId11"/>
    <p:sldId id="1470" r:id="rId12"/>
    <p:sldId id="1472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761">
          <p15:clr>
            <a:srgbClr val="A4A3A4"/>
          </p15:clr>
        </p15:guide>
        <p15:guide id="2" orient="horz" pos="390">
          <p15:clr>
            <a:srgbClr val="A4A3A4"/>
          </p15:clr>
        </p15:guide>
        <p15:guide id="3" orient="horz">
          <p15:clr>
            <a:srgbClr val="A4A3A4"/>
          </p15:clr>
        </p15:guide>
        <p15:guide id="4" pos="5759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stin Kim" initials="JK" lastIdx="18" clrIdx="0"/>
  <p:cmAuthor id="2" name="Jaime Fink" initials="JAF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66A6D"/>
    <a:srgbClr val="00B400"/>
    <a:srgbClr val="0000FF"/>
    <a:srgbClr val="3497E7"/>
    <a:srgbClr val="5E8AB4"/>
    <a:srgbClr val="FFFFFF"/>
    <a:srgbClr val="47BE50"/>
    <a:srgbClr val="FFFF01"/>
    <a:srgbClr val="46D7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62" autoAdjust="0"/>
    <p:restoredTop sz="95063" autoAdjust="0"/>
  </p:normalViewPr>
  <p:slideViewPr>
    <p:cSldViewPr snapToGrid="0">
      <p:cViewPr>
        <p:scale>
          <a:sx n="107" d="100"/>
          <a:sy n="107" d="100"/>
        </p:scale>
        <p:origin x="-102" y="-54"/>
      </p:cViewPr>
      <p:guideLst>
        <p:guide orient="horz" pos="761"/>
        <p:guide orient="horz" pos="390"/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-51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41" d="100"/>
          <a:sy n="141" d="100"/>
        </p:scale>
        <p:origin x="4200" y="19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Open San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79350F-C01F-3C4E-85DA-6B1889F5C96D}" type="datetimeFigureOut">
              <a:rPr lang="en-US" smtClean="0">
                <a:latin typeface="Open Sans"/>
              </a:rPr>
              <a:t>4/3/2018</a:t>
            </a:fld>
            <a:endParaRPr lang="en-US" dirty="0">
              <a:latin typeface="Open San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Open San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51C14-95AB-8746-8BBE-2A64BED4378A}" type="slidenum">
              <a:rPr lang="en-US" smtClean="0">
                <a:latin typeface="Open Sans"/>
              </a:rPr>
              <a:t>‹#›</a:t>
            </a:fld>
            <a:endParaRPr lang="en-US" dirty="0"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8162229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Open Sans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Open Sans"/>
              </a:defRPr>
            </a:lvl1pPr>
          </a:lstStyle>
          <a:p>
            <a:fld id="{1B7D808C-AF29-4B32-BE82-804046CC6F3D}" type="datetimeFigureOut">
              <a:rPr lang="en-US" smtClean="0"/>
              <a:pPr/>
              <a:t>4/3/2018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Open San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Open Sans"/>
              </a:defRPr>
            </a:lvl1pPr>
          </a:lstStyle>
          <a:p>
            <a:fld id="{D9553C88-5F98-4D7E-98C8-4D91CB1CAC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5600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Open Sans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Open Sans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Open Sans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Open Sans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Open Sans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53C88-5F98-4D7E-98C8-4D91CB1CAC9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8020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53C88-5F98-4D7E-98C8-4D91CB1CAC9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2283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53C88-5F98-4D7E-98C8-4D91CB1CAC9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2479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53C88-5F98-4D7E-98C8-4D91CB1CAC9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570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53C88-5F98-4D7E-98C8-4D91CB1CAC9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6245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53C88-5F98-4D7E-98C8-4D91CB1CAC9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366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53C88-5F98-4D7E-98C8-4D91CB1CAC9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261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53C88-5F98-4D7E-98C8-4D91CB1CAC9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1361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53C88-5F98-4D7E-98C8-4D91CB1CAC9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6439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53C88-5F98-4D7E-98C8-4D91CB1CAC9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1934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53C88-5F98-4D7E-98C8-4D91CB1CAC9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5860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53C88-5F98-4D7E-98C8-4D91CB1CAC9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054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>
            <a:extLst>
              <a:ext uri="{FF2B5EF4-FFF2-40B4-BE49-F238E27FC236}">
                <a16:creationId xmlns="" xmlns:a16="http://schemas.microsoft.com/office/drawing/2014/main" id="{AAB16BE9-2B6E-B74D-A471-729E11EB574C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780242" y="2031980"/>
            <a:ext cx="7595530" cy="53388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3200" b="0" i="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="" xmlns:a16="http://schemas.microsoft.com/office/drawing/2014/main" id="{B96F0A4C-1EC1-3147-A3FC-2EE7F5E810CF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2602814" y="3033150"/>
            <a:ext cx="3950386" cy="3905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sz="2000" b="0" i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Broadband Access Coalition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0A49401E-6395-BE4C-B47C-B3E4873B36FA}"/>
              </a:ext>
            </a:extLst>
          </p:cNvPr>
          <p:cNvGrpSpPr/>
          <p:nvPr userDrawn="1"/>
        </p:nvGrpSpPr>
        <p:grpSpPr>
          <a:xfrm>
            <a:off x="274973" y="4303596"/>
            <a:ext cx="3523959" cy="839904"/>
            <a:chOff x="3785258" y="1328714"/>
            <a:chExt cx="1878012" cy="447609"/>
          </a:xfrm>
        </p:grpSpPr>
        <p:pic>
          <p:nvPicPr>
            <p:cNvPr id="16" name="Picture 15" descr="/Users/fink/Desktop/logo_full_dark.png">
              <a:extLst>
                <a:ext uri="{FF2B5EF4-FFF2-40B4-BE49-F238E27FC236}">
                  <a16:creationId xmlns="" xmlns:a16="http://schemas.microsoft.com/office/drawing/2014/main" id="{25C17171-1115-014D-9E78-F180F719F5CD}"/>
                </a:ext>
              </a:extLst>
            </p:cNvPr>
            <p:cNvPicPr/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0441" b="13933"/>
            <a:stretch/>
          </p:blipFill>
          <p:spPr bwMode="auto">
            <a:xfrm>
              <a:off x="3785258" y="1404940"/>
              <a:ext cx="620212" cy="27849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7" name="TextBox 16">
              <a:extLst>
                <a:ext uri="{FF2B5EF4-FFF2-40B4-BE49-F238E27FC236}">
                  <a16:creationId xmlns="" xmlns:a16="http://schemas.microsoft.com/office/drawing/2014/main" id="{7CD4D367-0B35-304A-8A3D-3CD7E5FDAE7E}"/>
                </a:ext>
              </a:extLst>
            </p:cNvPr>
            <p:cNvSpPr txBox="1"/>
            <p:nvPr userDrawn="1"/>
          </p:nvSpPr>
          <p:spPr>
            <a:xfrm>
              <a:off x="4404371" y="1328714"/>
              <a:ext cx="1258899" cy="44760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square" lIns="0" tIns="0" rIns="0" bIns="0" rtlCol="0" anchor="ctr">
              <a:noAutofit/>
            </a:bodyPr>
            <a:lstStyle/>
            <a:p>
              <a:pPr marL="0" indent="0" algn="l">
                <a:lnSpc>
                  <a:spcPct val="90000"/>
                </a:lnSpc>
                <a:buNone/>
              </a:pPr>
              <a:r>
                <a:rPr lang="en-US" sz="2200" b="0" dirty="0">
                  <a:solidFill>
                    <a:srgbClr val="0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Broadband</a:t>
              </a:r>
            </a:p>
            <a:p>
              <a:pPr marL="0" indent="0" algn="l">
                <a:lnSpc>
                  <a:spcPct val="90000"/>
                </a:lnSpc>
                <a:buNone/>
              </a:pPr>
              <a:r>
                <a:rPr lang="en-US" sz="2200" b="0" dirty="0">
                  <a:solidFill>
                    <a:srgbClr val="0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Access Coalition</a:t>
              </a:r>
            </a:p>
          </p:txBody>
        </p:sp>
      </p:grpSp>
      <p:sp>
        <p:nvSpPr>
          <p:cNvPr id="18" name="Text Placeholder 2">
            <a:extLst>
              <a:ext uri="{FF2B5EF4-FFF2-40B4-BE49-F238E27FC236}">
                <a16:creationId xmlns="" xmlns:a16="http://schemas.microsoft.com/office/drawing/2014/main" id="{354F188C-1203-7749-AA38-35237A51238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595194" y="3471300"/>
            <a:ext cx="3950386" cy="3905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sz="1600" b="0" i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942404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 Section Headi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40871" y="1415141"/>
            <a:ext cx="8262258" cy="2324102"/>
          </a:xfrm>
          <a:prstGeom prst="rect">
            <a:avLst/>
          </a:prstGeom>
          <a:effectLst/>
        </p:spPr>
        <p:txBody>
          <a:bodyPr wrap="square" lIns="0" tIns="0" rIns="0" bIns="137160" anchor="ctr" anchorCtr="0">
            <a:noAutofit/>
          </a:bodyPr>
          <a:lstStyle>
            <a:lvl1pPr>
              <a:defRPr lang="en-US" sz="4400" b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lvl="0"/>
            <a:r>
              <a:rPr lang="en-US" dirty="0"/>
              <a:t>Section Heading</a:t>
            </a:r>
          </a:p>
        </p:txBody>
      </p:sp>
      <p:pic>
        <p:nvPicPr>
          <p:cNvPr id="5" name="Picture 4" descr="/Users/fink/Desktop/logo_full_dark.png">
            <a:extLst>
              <a:ext uri="{FF2B5EF4-FFF2-40B4-BE49-F238E27FC236}">
                <a16:creationId xmlns="" xmlns:a16="http://schemas.microsoft.com/office/drawing/2014/main" id="{077F107B-5B2C-334D-97D4-0DBA84825586}"/>
              </a:ext>
            </a:extLst>
          </p:cNvPr>
          <p:cNvPicPr/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441" b="13933"/>
          <a:stretch/>
        </p:blipFill>
        <p:spPr bwMode="auto">
          <a:xfrm>
            <a:off x="186231" y="4324954"/>
            <a:ext cx="802650" cy="36040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16D944AC-97CC-B642-AF7B-206EE8C2AB7C}"/>
              </a:ext>
            </a:extLst>
          </p:cNvPr>
          <p:cNvSpPr txBox="1"/>
          <p:nvPr userDrawn="1"/>
        </p:nvSpPr>
        <p:spPr>
          <a:xfrm>
            <a:off x="152666" y="4698309"/>
            <a:ext cx="1040521" cy="35735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rtlCol="0" anchor="ctr">
            <a:noAutofit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BAC</a:t>
            </a:r>
          </a:p>
        </p:txBody>
      </p:sp>
    </p:spTree>
    <p:extLst>
      <p:ext uri="{BB962C8B-B14F-4D97-AF65-F5344CB8AC3E}">
        <p14:creationId xmlns:p14="http://schemas.microsoft.com/office/powerpoint/2010/main" val="8913736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 Content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46201" y="977900"/>
            <a:ext cx="8006559" cy="3458912"/>
          </a:xfrm>
          <a:prstGeom prst="rect">
            <a:avLst/>
          </a:prstGeom>
          <a:effectLst/>
        </p:spPr>
        <p:txBody>
          <a:bodyPr vert="horz" lIns="91440" tIns="45720" rIns="91440" bIns="45720" rtlCol="0">
            <a:normAutofit/>
          </a:bodyPr>
          <a:lstStyle>
            <a:lvl1pPr marL="402336" indent="-402336">
              <a:spcBef>
                <a:spcPts val="300"/>
              </a:spcBef>
              <a:spcAft>
                <a:spcPts val="600"/>
              </a:spcAft>
              <a:defRPr lang="en-US" b="0" i="0" baseline="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spcBef>
                <a:spcPts val="300"/>
              </a:spcBef>
              <a:spcAft>
                <a:spcPts val="500"/>
              </a:spcAft>
              <a:defRPr lang="en-US" b="0" i="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spcBef>
                <a:spcPts val="200"/>
              </a:spcBef>
              <a:spcAft>
                <a:spcPts val="400"/>
              </a:spcAft>
              <a:defRPr lang="en-US" b="0" i="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spcBef>
                <a:spcPts val="0"/>
              </a:spcBef>
              <a:spcAft>
                <a:spcPts val="300"/>
              </a:spcAft>
              <a:defRPr lang="en-US" b="0" i="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spcBef>
                <a:spcPts val="300"/>
              </a:spcBef>
              <a:spcAft>
                <a:spcPts val="300"/>
              </a:spcAft>
              <a:defRPr b="0" i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702129"/>
          </a:xfrm>
          <a:prstGeom prst="rect">
            <a:avLst/>
          </a:prstGeom>
          <a:effectLst/>
        </p:spPr>
        <p:txBody>
          <a:bodyPr wrap="square" lIns="0" tIns="91440" rIns="0" bIns="0" anchor="t" anchorCtr="0">
            <a:normAutofit/>
          </a:bodyPr>
          <a:lstStyle>
            <a:lvl1pPr>
              <a:spcBef>
                <a:spcPts val="600"/>
              </a:spcBef>
              <a:defRPr lang="en-US" sz="3600" b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lvl="0"/>
            <a:r>
              <a:rPr lang="en-US" dirty="0"/>
              <a:t>Slide Title</a:t>
            </a:r>
          </a:p>
        </p:txBody>
      </p:sp>
      <p:pic>
        <p:nvPicPr>
          <p:cNvPr id="8" name="Picture 7" descr="/Users/fink/Desktop/logo_full_dark.png">
            <a:extLst>
              <a:ext uri="{FF2B5EF4-FFF2-40B4-BE49-F238E27FC236}">
                <a16:creationId xmlns="" xmlns:a16="http://schemas.microsoft.com/office/drawing/2014/main" id="{AA8716E0-36F1-C147-AD84-79DE0676B559}"/>
              </a:ext>
            </a:extLst>
          </p:cNvPr>
          <p:cNvPicPr/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441" b="13933"/>
          <a:stretch/>
        </p:blipFill>
        <p:spPr bwMode="auto">
          <a:xfrm>
            <a:off x="186231" y="4324954"/>
            <a:ext cx="802650" cy="36040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8EBFA2C3-C982-DF45-9A0C-D220A3CB339F}"/>
              </a:ext>
            </a:extLst>
          </p:cNvPr>
          <p:cNvSpPr txBox="1"/>
          <p:nvPr userDrawn="1"/>
        </p:nvSpPr>
        <p:spPr>
          <a:xfrm>
            <a:off x="152666" y="4698309"/>
            <a:ext cx="1040521" cy="35735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rtlCol="0" anchor="ctr">
            <a:noAutofit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BAC</a:t>
            </a:r>
          </a:p>
        </p:txBody>
      </p:sp>
    </p:spTree>
    <p:extLst>
      <p:ext uri="{BB962C8B-B14F-4D97-AF65-F5344CB8AC3E}">
        <p14:creationId xmlns:p14="http://schemas.microsoft.com/office/powerpoint/2010/main" val="32832480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1" tx1="lt1" bg2="dk2" tx2="lt2" accent1="accent1" accent2="accent2" accent3="accent3" accent4="accent4" accent5="accent5" accent6="accent6" hlink="hlink" folHlink="folHlink"/>
  <p:sldLayoutIdLst>
    <p:sldLayoutId id="2147483770" r:id="rId1"/>
    <p:sldLayoutId id="2147483772" r:id="rId2"/>
    <p:sldLayoutId id="2147483773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lang="en-US" sz="40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SzPct val="85000"/>
        <a:buFont typeface="Wingdings" charset="2"/>
        <a:buChar char=""/>
        <a:defRPr lang="en-US" sz="2800" b="1" kern="1200" smtClean="0">
          <a:solidFill>
            <a:srgbClr val="7F7F7F"/>
          </a:solidFill>
          <a:effectLst/>
          <a:latin typeface="Calibri"/>
          <a:ea typeface="+mn-ea"/>
          <a:cs typeface="Calibri"/>
        </a:defRPr>
      </a:lvl1pPr>
      <a:lvl2pPr marL="806450" indent="-403225" algn="l" defTabSz="914400" rtl="0" eaLnBrk="1" latinLnBrk="0" hangingPunct="1">
        <a:spcBef>
          <a:spcPts val="600"/>
        </a:spcBef>
        <a:buSzPct val="85000"/>
        <a:buFont typeface="Wingdings" charset="2"/>
        <a:buChar char=""/>
        <a:defRPr lang="en-US" sz="2400" b="1" kern="1200" smtClean="0">
          <a:solidFill>
            <a:srgbClr val="F4941C"/>
          </a:solidFill>
          <a:effectLst/>
          <a:latin typeface="Calibri"/>
          <a:ea typeface="+mn-ea"/>
          <a:cs typeface="Calibri"/>
        </a:defRPr>
      </a:lvl2pPr>
      <a:lvl3pPr marL="1143000" indent="-336550" algn="l" defTabSz="914400" rtl="0" eaLnBrk="1" latinLnBrk="0" hangingPunct="1">
        <a:spcBef>
          <a:spcPts val="600"/>
        </a:spcBef>
        <a:buSzPct val="85000"/>
        <a:buFont typeface="Wingdings" charset="2"/>
        <a:buChar char=""/>
        <a:defRPr lang="en-US" sz="2400" b="1" kern="1200" smtClean="0">
          <a:solidFill>
            <a:srgbClr val="F4941C"/>
          </a:solidFill>
          <a:effectLst/>
          <a:latin typeface="Calibri"/>
          <a:ea typeface="+mn-ea"/>
          <a:cs typeface="Calibri"/>
        </a:defRPr>
      </a:lvl3pPr>
      <a:lvl4pPr marL="1492250" indent="-349250" algn="l" defTabSz="914400" rtl="0" eaLnBrk="1" latinLnBrk="0" hangingPunct="1">
        <a:spcBef>
          <a:spcPts val="600"/>
        </a:spcBef>
        <a:buSzPct val="85000"/>
        <a:buFont typeface="Wingdings" charset="2"/>
        <a:buChar char=""/>
        <a:defRPr lang="en-US" sz="2000" b="1" kern="1200" smtClean="0">
          <a:solidFill>
            <a:srgbClr val="F4941C"/>
          </a:solidFill>
          <a:effectLst/>
          <a:latin typeface="Calibri"/>
          <a:ea typeface="+mn-ea"/>
          <a:cs typeface="Calibri"/>
        </a:defRPr>
      </a:lvl4pPr>
      <a:lvl5pPr marL="1828800" indent="-336550" algn="l" defTabSz="914400" rtl="0" eaLnBrk="1" latinLnBrk="0" hangingPunct="1">
        <a:spcBef>
          <a:spcPts val="600"/>
        </a:spcBef>
        <a:buSzPct val="85000"/>
        <a:buFont typeface="Wingdings" charset="2"/>
        <a:buChar char=""/>
        <a:defRPr lang="en-US" sz="2000" b="1" kern="1200" dirty="0">
          <a:solidFill>
            <a:srgbClr val="F4941C"/>
          </a:solidFill>
          <a:effectLst/>
          <a:latin typeface="Calibri"/>
          <a:ea typeface="+mn-ea"/>
          <a:cs typeface="Calibri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4B456F10-B1EB-4C43-AE30-114170833EA4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446354" y="2234163"/>
            <a:ext cx="8263306" cy="533883"/>
          </a:xfrm>
        </p:spPr>
        <p:txBody>
          <a:bodyPr/>
          <a:lstStyle/>
          <a:p>
            <a:r>
              <a:rPr lang="en-US" sz="2800" dirty="0"/>
              <a:t>Point-to-Multipoint Broadband Opportunities in the 3700-4200 MHz Band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DA9D5C8-E4AB-5A44-AE9E-A4C81318B8F4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2595194" y="3471300"/>
            <a:ext cx="3950386" cy="390525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March 27, 2018</a:t>
            </a:r>
          </a:p>
        </p:txBody>
      </p:sp>
    </p:spTree>
    <p:extLst>
      <p:ext uri="{BB962C8B-B14F-4D97-AF65-F5344CB8AC3E}">
        <p14:creationId xmlns:p14="http://schemas.microsoft.com/office/powerpoint/2010/main" val="45387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="" xmlns:a16="http://schemas.microsoft.com/office/drawing/2014/main" id="{C9028F65-BF6E-6D49-917E-65AA139AC9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823271"/>
            <a:ext cx="9144000" cy="4320230"/>
          </a:xfrm>
          <a:solidFill>
            <a:srgbClr val="000000"/>
          </a:solidFill>
        </p:spPr>
      </p:pic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29E9CAAD-D237-444D-ADF6-5E40B2EF20C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2416" r="8259" b="30884"/>
          <a:stretch/>
        </p:blipFill>
        <p:spPr>
          <a:xfrm>
            <a:off x="5806998" y="4795024"/>
            <a:ext cx="1706609" cy="348476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="" xmlns:a16="http://schemas.microsoft.com/office/drawing/2014/main" id="{AA8285F3-87AA-DF45-8229-FAA14A1AD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21410"/>
          </a:xfrm>
          <a:solidFill>
            <a:schemeClr val="tx1"/>
          </a:solidFill>
          <a:effectLst/>
        </p:spPr>
        <p:txBody>
          <a:bodyPr wrap="square" lIns="0" tIns="91440" rIns="0" bIns="0" anchor="ctr" anchorCtr="0">
            <a:noAutofit/>
          </a:bodyPr>
          <a:lstStyle/>
          <a:p>
            <a:r>
              <a:rPr lang="en-US" sz="2600" b="1" dirty="0"/>
              <a:t>Adjacent Channel </a:t>
            </a:r>
            <a:r>
              <a:rPr lang="en-US" sz="2600" dirty="0"/>
              <a:t>3km Zones – Frequency Cheese</a:t>
            </a:r>
          </a:p>
        </p:txBody>
      </p:sp>
      <p:sp>
        <p:nvSpPr>
          <p:cNvPr id="50" name="Oval 49">
            <a:extLst>
              <a:ext uri="{FF2B5EF4-FFF2-40B4-BE49-F238E27FC236}">
                <a16:creationId xmlns="" xmlns:a16="http://schemas.microsoft.com/office/drawing/2014/main" id="{60B4A331-9F6C-A249-AA1B-A78CB002C84C}"/>
              </a:ext>
            </a:extLst>
          </p:cNvPr>
          <p:cNvSpPr>
            <a:spLocks noChangeAspect="1"/>
          </p:cNvSpPr>
          <p:nvPr/>
        </p:nvSpPr>
        <p:spPr>
          <a:xfrm>
            <a:off x="7101755" y="4470499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="" xmlns:a16="http://schemas.microsoft.com/office/drawing/2014/main" id="{D735DD1D-B23D-0243-AC86-F57FB1854228}"/>
              </a:ext>
            </a:extLst>
          </p:cNvPr>
          <p:cNvSpPr>
            <a:spLocks noChangeAspect="1"/>
          </p:cNvSpPr>
          <p:nvPr/>
        </p:nvSpPr>
        <p:spPr>
          <a:xfrm>
            <a:off x="7396915" y="5044348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="" xmlns:a16="http://schemas.microsoft.com/office/drawing/2014/main" id="{CD935055-C201-3D47-8EF2-DA09598ADF18}"/>
              </a:ext>
            </a:extLst>
          </p:cNvPr>
          <p:cNvSpPr>
            <a:spLocks noChangeAspect="1"/>
          </p:cNvSpPr>
          <p:nvPr/>
        </p:nvSpPr>
        <p:spPr>
          <a:xfrm>
            <a:off x="6096569" y="4949683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="" xmlns:a16="http://schemas.microsoft.com/office/drawing/2014/main" id="{49399CCB-925C-2E40-B5E0-8EEBE9DB930B}"/>
              </a:ext>
            </a:extLst>
          </p:cNvPr>
          <p:cNvSpPr>
            <a:spLocks noChangeAspect="1"/>
          </p:cNvSpPr>
          <p:nvPr/>
        </p:nvSpPr>
        <p:spPr>
          <a:xfrm>
            <a:off x="5620581" y="5061204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="" xmlns:a16="http://schemas.microsoft.com/office/drawing/2014/main" id="{CE6336C3-AD73-A54D-88B1-F62EE92C3698}"/>
              </a:ext>
            </a:extLst>
          </p:cNvPr>
          <p:cNvSpPr>
            <a:spLocks noChangeAspect="1"/>
          </p:cNvSpPr>
          <p:nvPr/>
        </p:nvSpPr>
        <p:spPr>
          <a:xfrm>
            <a:off x="4720351" y="4990613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="" xmlns:a16="http://schemas.microsoft.com/office/drawing/2014/main" id="{A36FC57A-F83E-514F-B0EF-BEED2C95370A}"/>
              </a:ext>
            </a:extLst>
          </p:cNvPr>
          <p:cNvSpPr>
            <a:spLocks noChangeAspect="1"/>
          </p:cNvSpPr>
          <p:nvPr/>
        </p:nvSpPr>
        <p:spPr>
          <a:xfrm>
            <a:off x="6333755" y="4210250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="" xmlns:a16="http://schemas.microsoft.com/office/drawing/2014/main" id="{18C76A82-27DE-C945-9035-AF0B7290DF40}"/>
              </a:ext>
            </a:extLst>
          </p:cNvPr>
          <p:cNvSpPr>
            <a:spLocks noChangeAspect="1"/>
          </p:cNvSpPr>
          <p:nvPr/>
        </p:nvSpPr>
        <p:spPr>
          <a:xfrm>
            <a:off x="6890127" y="4084442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="" xmlns:a16="http://schemas.microsoft.com/office/drawing/2014/main" id="{91C001EA-5F33-9E4E-A072-69DDD2AEDFE7}"/>
              </a:ext>
            </a:extLst>
          </p:cNvPr>
          <p:cNvSpPr>
            <a:spLocks noChangeAspect="1"/>
          </p:cNvSpPr>
          <p:nvPr/>
        </p:nvSpPr>
        <p:spPr>
          <a:xfrm>
            <a:off x="8021752" y="4275905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="" xmlns:a16="http://schemas.microsoft.com/office/drawing/2014/main" id="{627C1448-E0E4-0640-B042-5ADDEAE08ED1}"/>
              </a:ext>
            </a:extLst>
          </p:cNvPr>
          <p:cNvSpPr>
            <a:spLocks noChangeAspect="1"/>
          </p:cNvSpPr>
          <p:nvPr/>
        </p:nvSpPr>
        <p:spPr>
          <a:xfrm>
            <a:off x="7786862" y="4466901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="" xmlns:a16="http://schemas.microsoft.com/office/drawing/2014/main" id="{EA2B09AE-F790-2942-9957-AAD893266890}"/>
              </a:ext>
            </a:extLst>
          </p:cNvPr>
          <p:cNvSpPr>
            <a:spLocks noChangeAspect="1"/>
          </p:cNvSpPr>
          <p:nvPr/>
        </p:nvSpPr>
        <p:spPr>
          <a:xfrm>
            <a:off x="6727680" y="3497816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="" xmlns:a16="http://schemas.microsoft.com/office/drawing/2014/main" id="{7C5483FB-1F8A-1149-A9EE-0ED085018773}"/>
              </a:ext>
            </a:extLst>
          </p:cNvPr>
          <p:cNvSpPr>
            <a:spLocks noChangeAspect="1"/>
          </p:cNvSpPr>
          <p:nvPr/>
        </p:nvSpPr>
        <p:spPr>
          <a:xfrm>
            <a:off x="4343836" y="3511737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="" xmlns:a16="http://schemas.microsoft.com/office/drawing/2014/main" id="{8AF02C04-A6A9-8E4D-86E2-10CDF42F276A}"/>
              </a:ext>
            </a:extLst>
          </p:cNvPr>
          <p:cNvSpPr>
            <a:spLocks noChangeAspect="1"/>
          </p:cNvSpPr>
          <p:nvPr/>
        </p:nvSpPr>
        <p:spPr>
          <a:xfrm>
            <a:off x="3691489" y="2950237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="" xmlns:a16="http://schemas.microsoft.com/office/drawing/2014/main" id="{4E252FD0-2649-C549-9582-214F776B1888}"/>
              </a:ext>
            </a:extLst>
          </p:cNvPr>
          <p:cNvSpPr>
            <a:spLocks noChangeAspect="1"/>
          </p:cNvSpPr>
          <p:nvPr/>
        </p:nvSpPr>
        <p:spPr>
          <a:xfrm>
            <a:off x="4406806" y="2922827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="" xmlns:a16="http://schemas.microsoft.com/office/drawing/2014/main" id="{C1E32C2E-5221-5B40-8733-0F21CAAF4CD3}"/>
              </a:ext>
            </a:extLst>
          </p:cNvPr>
          <p:cNvSpPr>
            <a:spLocks noChangeAspect="1"/>
          </p:cNvSpPr>
          <p:nvPr/>
        </p:nvSpPr>
        <p:spPr>
          <a:xfrm>
            <a:off x="4828341" y="3130492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="" xmlns:a16="http://schemas.microsoft.com/office/drawing/2014/main" id="{D7557273-F263-9C41-ABC4-E3B13DADC7AB}"/>
              </a:ext>
            </a:extLst>
          </p:cNvPr>
          <p:cNvSpPr>
            <a:spLocks noChangeAspect="1"/>
          </p:cNvSpPr>
          <p:nvPr/>
        </p:nvSpPr>
        <p:spPr>
          <a:xfrm>
            <a:off x="5788631" y="2415445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="" xmlns:a16="http://schemas.microsoft.com/office/drawing/2014/main" id="{A1C5DE86-E771-EE4D-A505-F503DF1FAEC7}"/>
              </a:ext>
            </a:extLst>
          </p:cNvPr>
          <p:cNvSpPr>
            <a:spLocks noChangeAspect="1"/>
          </p:cNvSpPr>
          <p:nvPr/>
        </p:nvSpPr>
        <p:spPr>
          <a:xfrm>
            <a:off x="4910841" y="1999535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="" xmlns:a16="http://schemas.microsoft.com/office/drawing/2014/main" id="{D92E3175-E09A-D647-B3F3-AFD45B830353}"/>
              </a:ext>
            </a:extLst>
          </p:cNvPr>
          <p:cNvSpPr>
            <a:spLocks noChangeAspect="1"/>
          </p:cNvSpPr>
          <p:nvPr/>
        </p:nvSpPr>
        <p:spPr>
          <a:xfrm>
            <a:off x="5074711" y="1505122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="" xmlns:a16="http://schemas.microsoft.com/office/drawing/2014/main" id="{49CBFE24-E291-4047-ADC7-7B8970166610}"/>
              </a:ext>
            </a:extLst>
          </p:cNvPr>
          <p:cNvSpPr>
            <a:spLocks noChangeAspect="1"/>
          </p:cNvSpPr>
          <p:nvPr/>
        </p:nvSpPr>
        <p:spPr>
          <a:xfrm>
            <a:off x="5351936" y="1275205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="" xmlns:a16="http://schemas.microsoft.com/office/drawing/2014/main" id="{15F94E0C-9151-F440-BF31-CDFDE8E29294}"/>
              </a:ext>
            </a:extLst>
          </p:cNvPr>
          <p:cNvSpPr>
            <a:spLocks noChangeAspect="1"/>
          </p:cNvSpPr>
          <p:nvPr/>
        </p:nvSpPr>
        <p:spPr>
          <a:xfrm>
            <a:off x="6309293" y="1445810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="" xmlns:a16="http://schemas.microsoft.com/office/drawing/2014/main" id="{C7EC701D-557F-A742-A7A4-07976D666DCC}"/>
              </a:ext>
            </a:extLst>
          </p:cNvPr>
          <p:cNvSpPr>
            <a:spLocks noChangeAspect="1"/>
          </p:cNvSpPr>
          <p:nvPr/>
        </p:nvSpPr>
        <p:spPr>
          <a:xfrm>
            <a:off x="6870816" y="1585528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="" xmlns:a16="http://schemas.microsoft.com/office/drawing/2014/main" id="{F72B8345-9D97-E34C-9F2D-715AF82B88A6}"/>
              </a:ext>
            </a:extLst>
          </p:cNvPr>
          <p:cNvSpPr>
            <a:spLocks noChangeAspect="1"/>
          </p:cNvSpPr>
          <p:nvPr/>
        </p:nvSpPr>
        <p:spPr>
          <a:xfrm>
            <a:off x="6881261" y="2088569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1" name="Oval 70">
            <a:extLst>
              <a:ext uri="{FF2B5EF4-FFF2-40B4-BE49-F238E27FC236}">
                <a16:creationId xmlns="" xmlns:a16="http://schemas.microsoft.com/office/drawing/2014/main" id="{05A48046-51A3-1E40-9D77-0BDA0481289C}"/>
              </a:ext>
            </a:extLst>
          </p:cNvPr>
          <p:cNvSpPr>
            <a:spLocks noChangeAspect="1"/>
          </p:cNvSpPr>
          <p:nvPr/>
        </p:nvSpPr>
        <p:spPr>
          <a:xfrm>
            <a:off x="7782942" y="1385414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="" xmlns:a16="http://schemas.microsoft.com/office/drawing/2014/main" id="{8C9C192B-F2EC-7C46-8819-6E5872D44C8B}"/>
              </a:ext>
            </a:extLst>
          </p:cNvPr>
          <p:cNvSpPr>
            <a:spLocks noChangeAspect="1"/>
          </p:cNvSpPr>
          <p:nvPr/>
        </p:nvSpPr>
        <p:spPr>
          <a:xfrm>
            <a:off x="8114442" y="981369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="" xmlns:a16="http://schemas.microsoft.com/office/drawing/2014/main" id="{324322DB-4408-BC4D-BDC4-759707317437}"/>
              </a:ext>
            </a:extLst>
          </p:cNvPr>
          <p:cNvSpPr>
            <a:spLocks noChangeAspect="1"/>
          </p:cNvSpPr>
          <p:nvPr/>
        </p:nvSpPr>
        <p:spPr>
          <a:xfrm>
            <a:off x="7450670" y="1619740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4" name="Oval 73">
            <a:extLst>
              <a:ext uri="{FF2B5EF4-FFF2-40B4-BE49-F238E27FC236}">
                <a16:creationId xmlns="" xmlns:a16="http://schemas.microsoft.com/office/drawing/2014/main" id="{594279C6-60B4-CE4C-89C4-DC6021ED7DFA}"/>
              </a:ext>
            </a:extLst>
          </p:cNvPr>
          <p:cNvSpPr>
            <a:spLocks noChangeAspect="1"/>
          </p:cNvSpPr>
          <p:nvPr/>
        </p:nvSpPr>
        <p:spPr>
          <a:xfrm>
            <a:off x="7999423" y="2045475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5" name="Oval 74">
            <a:extLst>
              <a:ext uri="{FF2B5EF4-FFF2-40B4-BE49-F238E27FC236}">
                <a16:creationId xmlns="" xmlns:a16="http://schemas.microsoft.com/office/drawing/2014/main" id="{C548A2B3-BFA1-0E4B-8594-785EC41CDF3F}"/>
              </a:ext>
            </a:extLst>
          </p:cNvPr>
          <p:cNvSpPr>
            <a:spLocks noChangeAspect="1"/>
          </p:cNvSpPr>
          <p:nvPr/>
        </p:nvSpPr>
        <p:spPr>
          <a:xfrm>
            <a:off x="8714131" y="1876695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6" name="Oval 75">
            <a:extLst>
              <a:ext uri="{FF2B5EF4-FFF2-40B4-BE49-F238E27FC236}">
                <a16:creationId xmlns="" xmlns:a16="http://schemas.microsoft.com/office/drawing/2014/main" id="{D588C161-40A5-484C-845F-197B3094133E}"/>
              </a:ext>
            </a:extLst>
          </p:cNvPr>
          <p:cNvSpPr>
            <a:spLocks noChangeAspect="1"/>
          </p:cNvSpPr>
          <p:nvPr/>
        </p:nvSpPr>
        <p:spPr>
          <a:xfrm>
            <a:off x="8981126" y="2306459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="" xmlns:a16="http://schemas.microsoft.com/office/drawing/2014/main" id="{EACFB9AD-0D51-C14B-898B-3222D9077B07}"/>
              </a:ext>
            </a:extLst>
          </p:cNvPr>
          <p:cNvSpPr>
            <a:spLocks noChangeAspect="1"/>
          </p:cNvSpPr>
          <p:nvPr/>
        </p:nvSpPr>
        <p:spPr>
          <a:xfrm>
            <a:off x="2027645" y="1698425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="" xmlns:a16="http://schemas.microsoft.com/office/drawing/2014/main" id="{A8649EF3-64CD-2648-94D5-621296F44049}"/>
              </a:ext>
            </a:extLst>
          </p:cNvPr>
          <p:cNvSpPr>
            <a:spLocks noChangeAspect="1"/>
          </p:cNvSpPr>
          <p:nvPr/>
        </p:nvSpPr>
        <p:spPr>
          <a:xfrm>
            <a:off x="2934640" y="2502529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9" name="Oval 78">
            <a:extLst>
              <a:ext uri="{FF2B5EF4-FFF2-40B4-BE49-F238E27FC236}">
                <a16:creationId xmlns="" xmlns:a16="http://schemas.microsoft.com/office/drawing/2014/main" id="{CBB1067B-F569-A84C-9C72-47ECBE10D0AE}"/>
              </a:ext>
            </a:extLst>
          </p:cNvPr>
          <p:cNvSpPr>
            <a:spLocks noChangeAspect="1"/>
          </p:cNvSpPr>
          <p:nvPr/>
        </p:nvSpPr>
        <p:spPr>
          <a:xfrm>
            <a:off x="1216566" y="3321357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0" name="Oval 79">
            <a:extLst>
              <a:ext uri="{FF2B5EF4-FFF2-40B4-BE49-F238E27FC236}">
                <a16:creationId xmlns="" xmlns:a16="http://schemas.microsoft.com/office/drawing/2014/main" id="{952F8FBF-7542-5344-BFF5-882CAF9C9810}"/>
              </a:ext>
            </a:extLst>
          </p:cNvPr>
          <p:cNvSpPr>
            <a:spLocks noChangeAspect="1"/>
          </p:cNvSpPr>
          <p:nvPr/>
        </p:nvSpPr>
        <p:spPr>
          <a:xfrm>
            <a:off x="175596" y="3070802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1" name="Oval 80">
            <a:extLst>
              <a:ext uri="{FF2B5EF4-FFF2-40B4-BE49-F238E27FC236}">
                <a16:creationId xmlns="" xmlns:a16="http://schemas.microsoft.com/office/drawing/2014/main" id="{14B099C8-6943-434F-B17B-8A36848E58F0}"/>
              </a:ext>
            </a:extLst>
          </p:cNvPr>
          <p:cNvSpPr>
            <a:spLocks noChangeAspect="1"/>
          </p:cNvSpPr>
          <p:nvPr/>
        </p:nvSpPr>
        <p:spPr>
          <a:xfrm>
            <a:off x="188511" y="4432071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2" name="Oval 81">
            <a:extLst>
              <a:ext uri="{FF2B5EF4-FFF2-40B4-BE49-F238E27FC236}">
                <a16:creationId xmlns="" xmlns:a16="http://schemas.microsoft.com/office/drawing/2014/main" id="{7EB30AF1-E6BF-8042-B5CF-A7753CECC3E6}"/>
              </a:ext>
            </a:extLst>
          </p:cNvPr>
          <p:cNvSpPr>
            <a:spLocks noChangeAspect="1"/>
          </p:cNvSpPr>
          <p:nvPr/>
        </p:nvSpPr>
        <p:spPr>
          <a:xfrm>
            <a:off x="8560551" y="4629371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3" name="Oval 82">
            <a:extLst>
              <a:ext uri="{FF2B5EF4-FFF2-40B4-BE49-F238E27FC236}">
                <a16:creationId xmlns="" xmlns:a16="http://schemas.microsoft.com/office/drawing/2014/main" id="{98143BDC-44AA-6644-BA43-A81E093F2EA1}"/>
              </a:ext>
            </a:extLst>
          </p:cNvPr>
          <p:cNvSpPr>
            <a:spLocks noChangeAspect="1"/>
          </p:cNvSpPr>
          <p:nvPr/>
        </p:nvSpPr>
        <p:spPr>
          <a:xfrm>
            <a:off x="1216566" y="3417877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4" name="Oval 83">
            <a:extLst>
              <a:ext uri="{FF2B5EF4-FFF2-40B4-BE49-F238E27FC236}">
                <a16:creationId xmlns="" xmlns:a16="http://schemas.microsoft.com/office/drawing/2014/main" id="{9C92CFF2-C05D-C04B-8343-B312B379F226}"/>
              </a:ext>
            </a:extLst>
          </p:cNvPr>
          <p:cNvSpPr>
            <a:spLocks noChangeAspect="1"/>
          </p:cNvSpPr>
          <p:nvPr/>
        </p:nvSpPr>
        <p:spPr>
          <a:xfrm>
            <a:off x="1155606" y="3372157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5" name="Oval 84">
            <a:extLst>
              <a:ext uri="{FF2B5EF4-FFF2-40B4-BE49-F238E27FC236}">
                <a16:creationId xmlns="" xmlns:a16="http://schemas.microsoft.com/office/drawing/2014/main" id="{8D1E1997-8104-A34E-BE9E-418216160C8B}"/>
              </a:ext>
            </a:extLst>
          </p:cNvPr>
          <p:cNvSpPr>
            <a:spLocks noChangeAspect="1"/>
          </p:cNvSpPr>
          <p:nvPr/>
        </p:nvSpPr>
        <p:spPr>
          <a:xfrm>
            <a:off x="4169415" y="2451584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6" name="Oval 85">
            <a:extLst>
              <a:ext uri="{FF2B5EF4-FFF2-40B4-BE49-F238E27FC236}">
                <a16:creationId xmlns="" xmlns:a16="http://schemas.microsoft.com/office/drawing/2014/main" id="{F9A92608-F84C-924C-A9AB-D6134BB00682}"/>
              </a:ext>
            </a:extLst>
          </p:cNvPr>
          <p:cNvSpPr>
            <a:spLocks noChangeAspect="1"/>
          </p:cNvSpPr>
          <p:nvPr/>
        </p:nvSpPr>
        <p:spPr>
          <a:xfrm>
            <a:off x="4342617" y="3459311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="" xmlns:a16="http://schemas.microsoft.com/office/drawing/2014/main" id="{EFAA22E5-111F-3A48-99E8-C0CDE812BE4F}"/>
              </a:ext>
            </a:extLst>
          </p:cNvPr>
          <p:cNvSpPr>
            <a:spLocks noChangeAspect="1"/>
          </p:cNvSpPr>
          <p:nvPr/>
        </p:nvSpPr>
        <p:spPr>
          <a:xfrm>
            <a:off x="4407235" y="3501983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="" xmlns:a16="http://schemas.microsoft.com/office/drawing/2014/main" id="{A49589E2-9F89-964D-9555-8F24861F1C36}"/>
              </a:ext>
            </a:extLst>
          </p:cNvPr>
          <p:cNvSpPr>
            <a:spLocks noChangeAspect="1"/>
          </p:cNvSpPr>
          <p:nvPr/>
        </p:nvSpPr>
        <p:spPr>
          <a:xfrm>
            <a:off x="4453565" y="3471503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9" name="Oval 88">
            <a:extLst>
              <a:ext uri="{FF2B5EF4-FFF2-40B4-BE49-F238E27FC236}">
                <a16:creationId xmlns="" xmlns:a16="http://schemas.microsoft.com/office/drawing/2014/main" id="{16369A44-91A2-754B-906F-81B5B806227E}"/>
              </a:ext>
            </a:extLst>
          </p:cNvPr>
          <p:cNvSpPr>
            <a:spLocks noChangeAspect="1"/>
          </p:cNvSpPr>
          <p:nvPr/>
        </p:nvSpPr>
        <p:spPr>
          <a:xfrm>
            <a:off x="4452347" y="3411762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0" name="Oval 89">
            <a:extLst>
              <a:ext uri="{FF2B5EF4-FFF2-40B4-BE49-F238E27FC236}">
                <a16:creationId xmlns="" xmlns:a16="http://schemas.microsoft.com/office/drawing/2014/main" id="{C22994C6-1213-C645-AF69-AAC3F8F5741B}"/>
              </a:ext>
            </a:extLst>
          </p:cNvPr>
          <p:cNvSpPr>
            <a:spLocks noChangeAspect="1"/>
          </p:cNvSpPr>
          <p:nvPr/>
        </p:nvSpPr>
        <p:spPr>
          <a:xfrm>
            <a:off x="6902515" y="1562363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="" xmlns:a16="http://schemas.microsoft.com/office/drawing/2014/main" id="{13D4600D-ABB6-F042-8663-ADAC29DABCD4}"/>
              </a:ext>
            </a:extLst>
          </p:cNvPr>
          <p:cNvSpPr>
            <a:spLocks noChangeAspect="1"/>
          </p:cNvSpPr>
          <p:nvPr/>
        </p:nvSpPr>
        <p:spPr>
          <a:xfrm>
            <a:off x="6934214" y="1539198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2" name="Oval 91">
            <a:extLst>
              <a:ext uri="{FF2B5EF4-FFF2-40B4-BE49-F238E27FC236}">
                <a16:creationId xmlns="" xmlns:a16="http://schemas.microsoft.com/office/drawing/2014/main" id="{9CDF062F-C555-CE42-9543-7200903D9445}"/>
              </a:ext>
            </a:extLst>
          </p:cNvPr>
          <p:cNvSpPr>
            <a:spLocks noChangeAspect="1"/>
          </p:cNvSpPr>
          <p:nvPr/>
        </p:nvSpPr>
        <p:spPr>
          <a:xfrm>
            <a:off x="6377040" y="1453854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3" name="Oval 92">
            <a:extLst>
              <a:ext uri="{FF2B5EF4-FFF2-40B4-BE49-F238E27FC236}">
                <a16:creationId xmlns="" xmlns:a16="http://schemas.microsoft.com/office/drawing/2014/main" id="{A257B234-F6AD-8242-90EE-142E8E7D4677}"/>
              </a:ext>
            </a:extLst>
          </p:cNvPr>
          <p:cNvSpPr>
            <a:spLocks noChangeAspect="1"/>
          </p:cNvSpPr>
          <p:nvPr/>
        </p:nvSpPr>
        <p:spPr>
          <a:xfrm>
            <a:off x="6269751" y="1357537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4" name="Oval 93">
            <a:extLst>
              <a:ext uri="{FF2B5EF4-FFF2-40B4-BE49-F238E27FC236}">
                <a16:creationId xmlns="" xmlns:a16="http://schemas.microsoft.com/office/drawing/2014/main" id="{22F832F4-5734-A443-9359-7A8550FF01A5}"/>
              </a:ext>
            </a:extLst>
          </p:cNvPr>
          <p:cNvSpPr>
            <a:spLocks noChangeAspect="1"/>
          </p:cNvSpPr>
          <p:nvPr/>
        </p:nvSpPr>
        <p:spPr>
          <a:xfrm>
            <a:off x="7446279" y="1692817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5" name="Oval 94">
            <a:extLst>
              <a:ext uri="{FF2B5EF4-FFF2-40B4-BE49-F238E27FC236}">
                <a16:creationId xmlns="" xmlns:a16="http://schemas.microsoft.com/office/drawing/2014/main" id="{55A68EE8-10AC-664A-8E31-8C4A7B7301EC}"/>
              </a:ext>
            </a:extLst>
          </p:cNvPr>
          <p:cNvSpPr>
            <a:spLocks noChangeAspect="1"/>
          </p:cNvSpPr>
          <p:nvPr/>
        </p:nvSpPr>
        <p:spPr>
          <a:xfrm>
            <a:off x="7504314" y="1581945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6" name="Oval 95">
            <a:extLst>
              <a:ext uri="{FF2B5EF4-FFF2-40B4-BE49-F238E27FC236}">
                <a16:creationId xmlns="" xmlns:a16="http://schemas.microsoft.com/office/drawing/2014/main" id="{BEE969A4-6D11-F349-ABF2-C8B3C6FCD078}"/>
              </a:ext>
            </a:extLst>
          </p:cNvPr>
          <p:cNvSpPr>
            <a:spLocks noChangeAspect="1"/>
          </p:cNvSpPr>
          <p:nvPr/>
        </p:nvSpPr>
        <p:spPr>
          <a:xfrm>
            <a:off x="7601849" y="1460025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7" name="Oval 96">
            <a:extLst>
              <a:ext uri="{FF2B5EF4-FFF2-40B4-BE49-F238E27FC236}">
                <a16:creationId xmlns="" xmlns:a16="http://schemas.microsoft.com/office/drawing/2014/main" id="{3931C09A-0738-6340-984F-B09DB5DEE513}"/>
              </a:ext>
            </a:extLst>
          </p:cNvPr>
          <p:cNvSpPr>
            <a:spLocks noChangeAspect="1"/>
          </p:cNvSpPr>
          <p:nvPr/>
        </p:nvSpPr>
        <p:spPr>
          <a:xfrm>
            <a:off x="7644520" y="1469778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8" name="Oval 97">
            <a:extLst>
              <a:ext uri="{FF2B5EF4-FFF2-40B4-BE49-F238E27FC236}">
                <a16:creationId xmlns="" xmlns:a16="http://schemas.microsoft.com/office/drawing/2014/main" id="{08124DB2-7763-C44E-A5A2-B5EE431ABEE7}"/>
              </a:ext>
            </a:extLst>
          </p:cNvPr>
          <p:cNvSpPr>
            <a:spLocks noChangeAspect="1"/>
          </p:cNvSpPr>
          <p:nvPr/>
        </p:nvSpPr>
        <p:spPr>
          <a:xfrm>
            <a:off x="7727425" y="1453928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9" name="Oval 98">
            <a:extLst>
              <a:ext uri="{FF2B5EF4-FFF2-40B4-BE49-F238E27FC236}">
                <a16:creationId xmlns="" xmlns:a16="http://schemas.microsoft.com/office/drawing/2014/main" id="{0C408D8E-5E10-BA43-A3BD-D623C578A456}"/>
              </a:ext>
            </a:extLst>
          </p:cNvPr>
          <p:cNvSpPr>
            <a:spLocks noChangeAspect="1"/>
          </p:cNvSpPr>
          <p:nvPr/>
        </p:nvSpPr>
        <p:spPr>
          <a:xfrm>
            <a:off x="7682314" y="1408818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0" name="Oval 99">
            <a:extLst>
              <a:ext uri="{FF2B5EF4-FFF2-40B4-BE49-F238E27FC236}">
                <a16:creationId xmlns="" xmlns:a16="http://schemas.microsoft.com/office/drawing/2014/main" id="{F57857C9-38B8-2146-9F4A-3D186C41EAE4}"/>
              </a:ext>
            </a:extLst>
          </p:cNvPr>
          <p:cNvSpPr>
            <a:spLocks noChangeAspect="1"/>
          </p:cNvSpPr>
          <p:nvPr/>
        </p:nvSpPr>
        <p:spPr>
          <a:xfrm>
            <a:off x="7695725" y="1371024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1" name="Oval 100">
            <a:extLst>
              <a:ext uri="{FF2B5EF4-FFF2-40B4-BE49-F238E27FC236}">
                <a16:creationId xmlns="" xmlns:a16="http://schemas.microsoft.com/office/drawing/2014/main" id="{FA3D8F5F-447F-F34D-9E36-30D7D1A62485}"/>
              </a:ext>
            </a:extLst>
          </p:cNvPr>
          <p:cNvSpPr>
            <a:spLocks noChangeAspect="1"/>
          </p:cNvSpPr>
          <p:nvPr/>
        </p:nvSpPr>
        <p:spPr>
          <a:xfrm>
            <a:off x="7810984" y="1362249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2" name="Oval 101">
            <a:extLst>
              <a:ext uri="{FF2B5EF4-FFF2-40B4-BE49-F238E27FC236}">
                <a16:creationId xmlns="" xmlns:a16="http://schemas.microsoft.com/office/drawing/2014/main" id="{2484DDFE-D3DC-EA48-AD3D-B4A7A92CBCE9}"/>
              </a:ext>
            </a:extLst>
          </p:cNvPr>
          <p:cNvSpPr>
            <a:spLocks noChangeAspect="1"/>
          </p:cNvSpPr>
          <p:nvPr/>
        </p:nvSpPr>
        <p:spPr>
          <a:xfrm>
            <a:off x="7806107" y="1492703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3" name="Oval 102">
            <a:extLst>
              <a:ext uri="{FF2B5EF4-FFF2-40B4-BE49-F238E27FC236}">
                <a16:creationId xmlns="" xmlns:a16="http://schemas.microsoft.com/office/drawing/2014/main" id="{7A3400F3-4441-214B-B51F-137A14DAC724}"/>
              </a:ext>
            </a:extLst>
          </p:cNvPr>
          <p:cNvSpPr>
            <a:spLocks noChangeAspect="1"/>
          </p:cNvSpPr>
          <p:nvPr/>
        </p:nvSpPr>
        <p:spPr>
          <a:xfrm>
            <a:off x="7984110" y="1447592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4" name="Oval 103">
            <a:extLst>
              <a:ext uri="{FF2B5EF4-FFF2-40B4-BE49-F238E27FC236}">
                <a16:creationId xmlns="" xmlns:a16="http://schemas.microsoft.com/office/drawing/2014/main" id="{69A63FF9-5A9F-BA42-9A66-DF3520A1A96C}"/>
              </a:ext>
            </a:extLst>
          </p:cNvPr>
          <p:cNvSpPr>
            <a:spLocks noChangeAspect="1"/>
          </p:cNvSpPr>
          <p:nvPr/>
        </p:nvSpPr>
        <p:spPr>
          <a:xfrm>
            <a:off x="7598843" y="1106215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5" name="Oval 104">
            <a:extLst>
              <a:ext uri="{FF2B5EF4-FFF2-40B4-BE49-F238E27FC236}">
                <a16:creationId xmlns="" xmlns:a16="http://schemas.microsoft.com/office/drawing/2014/main" id="{BD628233-A9E0-7B45-A69C-A1A68DC6DC6F}"/>
              </a:ext>
            </a:extLst>
          </p:cNvPr>
          <p:cNvSpPr>
            <a:spLocks noChangeAspect="1"/>
          </p:cNvSpPr>
          <p:nvPr/>
        </p:nvSpPr>
        <p:spPr>
          <a:xfrm>
            <a:off x="7904739" y="1305677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6" name="Oval 105">
            <a:extLst>
              <a:ext uri="{FF2B5EF4-FFF2-40B4-BE49-F238E27FC236}">
                <a16:creationId xmlns="" xmlns:a16="http://schemas.microsoft.com/office/drawing/2014/main" id="{211BF806-70B9-084D-8377-DE5D573A3827}"/>
              </a:ext>
            </a:extLst>
          </p:cNvPr>
          <p:cNvSpPr>
            <a:spLocks noChangeAspect="1"/>
          </p:cNvSpPr>
          <p:nvPr/>
        </p:nvSpPr>
        <p:spPr>
          <a:xfrm>
            <a:off x="8090057" y="1805549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7" name="Oval 106">
            <a:extLst>
              <a:ext uri="{FF2B5EF4-FFF2-40B4-BE49-F238E27FC236}">
                <a16:creationId xmlns="" xmlns:a16="http://schemas.microsoft.com/office/drawing/2014/main" id="{94743474-358B-1045-9219-4CAFB941EF8C}"/>
              </a:ext>
            </a:extLst>
          </p:cNvPr>
          <p:cNvSpPr>
            <a:spLocks noChangeAspect="1"/>
          </p:cNvSpPr>
          <p:nvPr/>
        </p:nvSpPr>
        <p:spPr>
          <a:xfrm>
            <a:off x="7090131" y="5102352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8" name="Oval 107">
            <a:extLst>
              <a:ext uri="{FF2B5EF4-FFF2-40B4-BE49-F238E27FC236}">
                <a16:creationId xmlns="" xmlns:a16="http://schemas.microsoft.com/office/drawing/2014/main" id="{D8AAAB32-AFD0-5049-BF35-CA34D7FAECE6}"/>
              </a:ext>
            </a:extLst>
          </p:cNvPr>
          <p:cNvSpPr>
            <a:spLocks noChangeAspect="1"/>
          </p:cNvSpPr>
          <p:nvPr/>
        </p:nvSpPr>
        <p:spPr>
          <a:xfrm>
            <a:off x="7804419" y="4400182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9" name="Oval 108">
            <a:extLst>
              <a:ext uri="{FF2B5EF4-FFF2-40B4-BE49-F238E27FC236}">
                <a16:creationId xmlns="" xmlns:a16="http://schemas.microsoft.com/office/drawing/2014/main" id="{311BDB2D-4A0C-EB44-8928-B6114A8D634E}"/>
              </a:ext>
            </a:extLst>
          </p:cNvPr>
          <p:cNvSpPr>
            <a:spLocks noChangeAspect="1"/>
          </p:cNvSpPr>
          <p:nvPr/>
        </p:nvSpPr>
        <p:spPr>
          <a:xfrm>
            <a:off x="7741914" y="4421954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0" name="Oval 109">
            <a:extLst>
              <a:ext uri="{FF2B5EF4-FFF2-40B4-BE49-F238E27FC236}">
                <a16:creationId xmlns="" xmlns:a16="http://schemas.microsoft.com/office/drawing/2014/main" id="{5696D479-B96E-3D46-8D5C-30989306C3B5}"/>
              </a:ext>
            </a:extLst>
          </p:cNvPr>
          <p:cNvSpPr>
            <a:spLocks noChangeAspect="1"/>
          </p:cNvSpPr>
          <p:nvPr/>
        </p:nvSpPr>
        <p:spPr>
          <a:xfrm>
            <a:off x="7734188" y="4296242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1" name="Oval 110">
            <a:extLst>
              <a:ext uri="{FF2B5EF4-FFF2-40B4-BE49-F238E27FC236}">
                <a16:creationId xmlns="" xmlns:a16="http://schemas.microsoft.com/office/drawing/2014/main" id="{0A9414D1-8A21-3647-A308-4BE92A03232A}"/>
              </a:ext>
            </a:extLst>
          </p:cNvPr>
          <p:cNvSpPr>
            <a:spLocks noChangeAspect="1"/>
          </p:cNvSpPr>
          <p:nvPr/>
        </p:nvSpPr>
        <p:spPr>
          <a:xfrm>
            <a:off x="8026668" y="4335601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2" name="Oval 111">
            <a:extLst>
              <a:ext uri="{FF2B5EF4-FFF2-40B4-BE49-F238E27FC236}">
                <a16:creationId xmlns="" xmlns:a16="http://schemas.microsoft.com/office/drawing/2014/main" id="{D1FB67DA-E340-2F4F-9CAF-9B263C2E0265}"/>
              </a:ext>
            </a:extLst>
          </p:cNvPr>
          <p:cNvSpPr>
            <a:spLocks noChangeAspect="1"/>
          </p:cNvSpPr>
          <p:nvPr/>
        </p:nvSpPr>
        <p:spPr>
          <a:xfrm>
            <a:off x="7555421" y="4205675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3" name="Oval 112">
            <a:extLst>
              <a:ext uri="{FF2B5EF4-FFF2-40B4-BE49-F238E27FC236}">
                <a16:creationId xmlns="" xmlns:a16="http://schemas.microsoft.com/office/drawing/2014/main" id="{3932E3AC-4DD7-4C4E-A359-BC07F31E6455}"/>
              </a:ext>
            </a:extLst>
          </p:cNvPr>
          <p:cNvSpPr>
            <a:spLocks noChangeAspect="1"/>
          </p:cNvSpPr>
          <p:nvPr/>
        </p:nvSpPr>
        <p:spPr>
          <a:xfrm>
            <a:off x="7408639" y="4320151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4" name="Oval 113">
            <a:extLst>
              <a:ext uri="{FF2B5EF4-FFF2-40B4-BE49-F238E27FC236}">
                <a16:creationId xmlns="" xmlns:a16="http://schemas.microsoft.com/office/drawing/2014/main" id="{A403C166-2D20-4747-9FDD-3887F4F4FC2D}"/>
              </a:ext>
            </a:extLst>
          </p:cNvPr>
          <p:cNvSpPr>
            <a:spLocks noChangeAspect="1"/>
          </p:cNvSpPr>
          <p:nvPr/>
        </p:nvSpPr>
        <p:spPr>
          <a:xfrm>
            <a:off x="6372382" y="4202525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5" name="Oval 114">
            <a:extLst>
              <a:ext uri="{FF2B5EF4-FFF2-40B4-BE49-F238E27FC236}">
                <a16:creationId xmlns="" xmlns:a16="http://schemas.microsoft.com/office/drawing/2014/main" id="{6A364BAE-5AE8-604B-8EC6-0D37499B9DA8}"/>
              </a:ext>
            </a:extLst>
          </p:cNvPr>
          <p:cNvSpPr>
            <a:spLocks noChangeAspect="1"/>
          </p:cNvSpPr>
          <p:nvPr/>
        </p:nvSpPr>
        <p:spPr>
          <a:xfrm>
            <a:off x="6895043" y="4026151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6" name="Oval 115">
            <a:extLst>
              <a:ext uri="{FF2B5EF4-FFF2-40B4-BE49-F238E27FC236}">
                <a16:creationId xmlns="" xmlns:a16="http://schemas.microsoft.com/office/drawing/2014/main" id="{41CFC835-E370-AE42-83BE-B022A3EE6637}"/>
              </a:ext>
            </a:extLst>
          </p:cNvPr>
          <p:cNvSpPr>
            <a:spLocks noChangeAspect="1"/>
          </p:cNvSpPr>
          <p:nvPr/>
        </p:nvSpPr>
        <p:spPr>
          <a:xfrm>
            <a:off x="7557315" y="3908866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7" name="Oval 116">
            <a:extLst>
              <a:ext uri="{FF2B5EF4-FFF2-40B4-BE49-F238E27FC236}">
                <a16:creationId xmlns="" xmlns:a16="http://schemas.microsoft.com/office/drawing/2014/main" id="{601E5237-A338-8544-B282-B8D6CD8492C2}"/>
              </a:ext>
            </a:extLst>
          </p:cNvPr>
          <p:cNvSpPr>
            <a:spLocks noChangeAspect="1"/>
          </p:cNvSpPr>
          <p:nvPr/>
        </p:nvSpPr>
        <p:spPr>
          <a:xfrm>
            <a:off x="8080531" y="3821078"/>
            <a:ext cx="82296" cy="82296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5642ED9C-FA7F-4645-B859-D8FBC4EE1E0C}"/>
              </a:ext>
            </a:extLst>
          </p:cNvPr>
          <p:cNvSpPr txBox="1"/>
          <p:nvPr/>
        </p:nvSpPr>
        <p:spPr>
          <a:xfrm>
            <a:off x="5439905" y="3680750"/>
            <a:ext cx="3564612" cy="1330868"/>
          </a:xfrm>
          <a:prstGeom prst="rect">
            <a:avLst/>
          </a:prstGeom>
          <a:solidFill>
            <a:schemeClr val="tx1">
              <a:alpha val="68000"/>
            </a:schemeClr>
          </a:solidFill>
          <a:ln>
            <a:solidFill>
              <a:schemeClr val="bg1"/>
            </a:solidFill>
          </a:ln>
          <a:effectLst/>
        </p:spPr>
        <p:txBody>
          <a:bodyPr vert="horz" wrap="square" lIns="91440" tIns="0" rIns="91440" bIns="0" rtlCol="0" anchor="t">
            <a:noAutofit/>
          </a:bodyPr>
          <a:lstStyle/>
          <a:p>
            <a:pPr algn="ctr"/>
            <a:r>
              <a:rPr lang="en-US" sz="1600" b="1" u="sng" dirty="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Assumptions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100</a:t>
            </a:r>
            <a:r>
              <a:rPr lang="en-US" sz="1600" b="1" dirty="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% LOS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 terrain blockage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Full arc 360</a:t>
            </a:r>
            <a:r>
              <a:rPr lang="en-US" sz="1600" b="1" baseline="40000" dirty="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</a:t>
            </a:r>
            <a:r>
              <a:rPr lang="en-US" sz="1600" b="1" dirty="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smtClean="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protection</a:t>
            </a:r>
            <a:endParaRPr lang="en-US" sz="1600" b="1" dirty="0">
              <a:solidFill>
                <a:srgbClr val="54585A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="" xmlns:a16="http://schemas.microsoft.com/office/drawing/2014/main" id="{728318FA-2F23-564F-AF0A-A305E68094B1}"/>
              </a:ext>
            </a:extLst>
          </p:cNvPr>
          <p:cNvSpPr txBox="1"/>
          <p:nvPr/>
        </p:nvSpPr>
        <p:spPr>
          <a:xfrm>
            <a:off x="141073" y="3674889"/>
            <a:ext cx="3564612" cy="1330868"/>
          </a:xfrm>
          <a:prstGeom prst="rect">
            <a:avLst/>
          </a:prstGeom>
          <a:solidFill>
            <a:schemeClr val="tx1">
              <a:alpha val="68000"/>
            </a:schemeClr>
          </a:solidFill>
          <a:ln>
            <a:solidFill>
              <a:schemeClr val="accent3"/>
            </a:solidFill>
          </a:ln>
          <a:effectLst/>
        </p:spPr>
        <p:txBody>
          <a:bodyPr vert="horz" wrap="square" lIns="91440" tIns="0" rIns="91440" bIns="0" rtlCol="0" anchor="ctr">
            <a:noAutofit/>
          </a:bodyPr>
          <a:lstStyle/>
          <a:p>
            <a:pPr algn="ctr"/>
            <a:r>
              <a:rPr lang="en-US" sz="1600" b="1" dirty="0">
                <a:solidFill>
                  <a:schemeClr val="accent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avoid LNB </a:t>
            </a:r>
            <a:r>
              <a:rPr lang="en-US" sz="1600" b="1" dirty="0" smtClean="0">
                <a:solidFill>
                  <a:schemeClr val="accent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saturation, </a:t>
            </a:r>
            <a:r>
              <a:rPr lang="en-US" sz="1600" b="1" dirty="0">
                <a:solidFill>
                  <a:schemeClr val="accent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coordination can be done at below noise floor levels at FSS receivers on </a:t>
            </a:r>
            <a:r>
              <a:rPr lang="en-US" sz="1600" b="1" dirty="0" smtClean="0">
                <a:solidFill>
                  <a:schemeClr val="accent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unused </a:t>
            </a:r>
            <a:r>
              <a:rPr lang="en-US" sz="1600" b="1" dirty="0">
                <a:solidFill>
                  <a:schemeClr val="accent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frequencies </a:t>
            </a:r>
          </a:p>
        </p:txBody>
      </p:sp>
    </p:spTree>
    <p:extLst>
      <p:ext uri="{BB962C8B-B14F-4D97-AF65-F5344CB8AC3E}">
        <p14:creationId xmlns:p14="http://schemas.microsoft.com/office/powerpoint/2010/main" val="1323807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7189B7DD-B5F9-BA44-9489-8861901B1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201" y="870325"/>
            <a:ext cx="8006559" cy="4165601"/>
          </a:xfrm>
        </p:spPr>
        <p:txBody>
          <a:bodyPr>
            <a:normAutofit/>
          </a:bodyPr>
          <a:lstStyle/>
          <a:p>
            <a:r>
              <a:rPr lang="en-US" dirty="0" smtClean="0"/>
              <a:t>Co-channel sharing with large (worst-case) protection </a:t>
            </a:r>
            <a:r>
              <a:rPr lang="en-US" dirty="0"/>
              <a:t>zones </a:t>
            </a:r>
            <a:r>
              <a:rPr lang="en-US" dirty="0" smtClean="0"/>
              <a:t>provides some rural opportunities</a:t>
            </a:r>
            <a:endParaRPr lang="en-US" dirty="0"/>
          </a:p>
          <a:p>
            <a:r>
              <a:rPr lang="en-US" dirty="0"/>
              <a:t>With ITM </a:t>
            </a:r>
            <a:r>
              <a:rPr lang="en-US" dirty="0" smtClean="0"/>
              <a:t>(</a:t>
            </a:r>
            <a:r>
              <a:rPr lang="en-US" dirty="0"/>
              <a:t>I</a:t>
            </a:r>
            <a:r>
              <a:rPr lang="en-US" dirty="0" smtClean="0"/>
              <a:t>rregular </a:t>
            </a:r>
            <a:r>
              <a:rPr lang="en-US" dirty="0"/>
              <a:t>T</a:t>
            </a:r>
            <a:r>
              <a:rPr lang="en-US" dirty="0" smtClean="0"/>
              <a:t>errain Model</a:t>
            </a:r>
            <a:r>
              <a:rPr lang="en-US" dirty="0"/>
              <a:t>) and directional sector coordination, </a:t>
            </a:r>
            <a:r>
              <a:rPr lang="en-US" dirty="0" smtClean="0"/>
              <a:t>significant </a:t>
            </a:r>
            <a:r>
              <a:rPr lang="en-US" dirty="0"/>
              <a:t>additional </a:t>
            </a:r>
            <a:r>
              <a:rPr lang="en-US" dirty="0" smtClean="0"/>
              <a:t>areas </a:t>
            </a:r>
            <a:r>
              <a:rPr lang="en-US" dirty="0"/>
              <a:t>can be coordinated for P2MP fixed </a:t>
            </a:r>
            <a:r>
              <a:rPr lang="en-US" dirty="0" smtClean="0"/>
              <a:t>wireless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9294BFA1-34F8-1D48-B710-C8E71EEAC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Conclusions: Co-Channel</a:t>
            </a:r>
          </a:p>
        </p:txBody>
      </p:sp>
    </p:spTree>
    <p:extLst>
      <p:ext uri="{BB962C8B-B14F-4D97-AF65-F5344CB8AC3E}">
        <p14:creationId xmlns:p14="http://schemas.microsoft.com/office/powerpoint/2010/main" val="3244329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7189B7DD-B5F9-BA44-9489-8861901B1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201" y="977900"/>
            <a:ext cx="8221281" cy="4165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IBFS update needs to include frequencies in actual use </a:t>
            </a:r>
            <a:r>
              <a:rPr lang="en-US" sz="2000" dirty="0"/>
              <a:t>by earth </a:t>
            </a:r>
            <a:r>
              <a:rPr lang="en-US" sz="2000" dirty="0" smtClean="0"/>
              <a:t>stations</a:t>
            </a:r>
            <a:endParaRPr lang="en-US" sz="2000" dirty="0"/>
          </a:p>
          <a:p>
            <a:pPr lvl="1"/>
            <a:r>
              <a:rPr lang="en-US" sz="1800" dirty="0"/>
              <a:t>Sub-3km protection zone and interference protection to prevent any LNB saturation</a:t>
            </a:r>
          </a:p>
          <a:p>
            <a:r>
              <a:rPr lang="en-US" sz="2000" dirty="0"/>
              <a:t>Handling FSS transponder/frequency changes:</a:t>
            </a:r>
          </a:p>
          <a:p>
            <a:pPr lvl="1"/>
            <a:r>
              <a:rPr lang="en-US" sz="1800" dirty="0" smtClean="0"/>
              <a:t>Near-term: </a:t>
            </a:r>
            <a:r>
              <a:rPr lang="en-US" sz="1800" dirty="0"/>
              <a:t>fixed wireless </a:t>
            </a:r>
            <a:r>
              <a:rPr lang="en-US" sz="1800" dirty="0" smtClean="0"/>
              <a:t>coordination and channel changes can be accomplished with </a:t>
            </a:r>
            <a:r>
              <a:rPr lang="en-US" sz="1800" dirty="0"/>
              <a:t>simple notification </a:t>
            </a:r>
            <a:r>
              <a:rPr lang="en-US" sz="1800" dirty="0" smtClean="0"/>
              <a:t>(e.g., similar to Part 96 process)</a:t>
            </a:r>
            <a:endParaRPr lang="en-US" sz="1800" dirty="0"/>
          </a:p>
          <a:p>
            <a:pPr lvl="1"/>
            <a:r>
              <a:rPr lang="en-US" sz="1800" dirty="0"/>
              <a:t>Potential future database option to automate channel </a:t>
            </a:r>
            <a:r>
              <a:rPr lang="en-US" sz="1800" dirty="0" smtClean="0"/>
              <a:t>changes</a:t>
            </a:r>
            <a:endParaRPr lang="en-US" sz="1800" dirty="0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9294BFA1-34F8-1D48-B710-C8E71EEAC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Conclusions: Adjacent Unused Channels</a:t>
            </a:r>
          </a:p>
        </p:txBody>
      </p:sp>
    </p:spTree>
    <p:extLst>
      <p:ext uri="{BB962C8B-B14F-4D97-AF65-F5344CB8AC3E}">
        <p14:creationId xmlns:p14="http://schemas.microsoft.com/office/powerpoint/2010/main" val="2494227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739B7D8F-EE2C-3B45-AEA6-570AB39E4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3329" y="977899"/>
            <a:ext cx="6547325" cy="4037445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400" b="1" dirty="0" smtClean="0"/>
              <a:t>Mobile</a:t>
            </a:r>
            <a:endParaRPr lang="en-US" sz="2400" b="1" dirty="0"/>
          </a:p>
          <a:p>
            <a:pPr>
              <a:lnSpc>
                <a:spcPct val="120000"/>
              </a:lnSpc>
            </a:pPr>
            <a:r>
              <a:rPr lang="en-US" sz="2400" dirty="0" smtClean="0"/>
              <a:t>Opens 100 MHz of spectrum at 3700 – 3800 MHz for mobile 5G in densely-populated urban areas</a:t>
            </a: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sz="2400" dirty="0" smtClean="0"/>
              <a:t>May enable some level of global harmonization</a:t>
            </a:r>
            <a:endParaRPr lang="en-US" sz="24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2400" b="1" dirty="0"/>
              <a:t>Satellite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C</a:t>
            </a:r>
            <a:r>
              <a:rPr lang="en-US" sz="2400" dirty="0" smtClean="0"/>
              <a:t>ompensation </a:t>
            </a:r>
            <a:r>
              <a:rPr lang="en-US" sz="2400" dirty="0"/>
              <a:t>to clear </a:t>
            </a:r>
            <a:r>
              <a:rPr lang="en-US" sz="2400" dirty="0" smtClean="0"/>
              <a:t>portion of band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Protects </a:t>
            </a:r>
            <a:r>
              <a:rPr lang="en-US" sz="2400" dirty="0"/>
              <a:t>incumbent </a:t>
            </a:r>
            <a:r>
              <a:rPr lang="en-US" sz="2400" dirty="0" smtClean="0"/>
              <a:t>FSS providers</a:t>
            </a:r>
            <a:endParaRPr lang="en-US" sz="24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2400" b="1" dirty="0" smtClean="0"/>
              <a:t>Wireless </a:t>
            </a:r>
            <a:r>
              <a:rPr lang="en-US" sz="2400" b="1" dirty="0"/>
              <a:t>Broadband (Fixed Wireless)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Leverages </a:t>
            </a:r>
            <a:r>
              <a:rPr lang="en-US" sz="2400" dirty="0"/>
              <a:t>unused FSS geography and frequencies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Enables delivery of </a:t>
            </a:r>
            <a:r>
              <a:rPr lang="en-US" sz="2400" dirty="0"/>
              <a:t>25 Mbps -&gt; 1 Gbps service to rural &amp; residential unserved and underserved </a:t>
            </a:r>
            <a:r>
              <a:rPr lang="en-US" sz="2400" dirty="0" smtClean="0"/>
              <a:t>communities</a:t>
            </a:r>
            <a:endParaRPr lang="en-US" sz="2400" dirty="0"/>
          </a:p>
          <a:p>
            <a:pPr lvl="1">
              <a:lnSpc>
                <a:spcPct val="120000"/>
              </a:lnSpc>
            </a:pPr>
            <a:endParaRPr lang="en-US" sz="2000" dirty="0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3A2A7AD7-728F-2E42-8312-B407D0DAE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800" dirty="0"/>
              <a:t>Proposed </a:t>
            </a:r>
            <a:r>
              <a:rPr lang="en-US" sz="1800" b="1" dirty="0"/>
              <a:t>Win-Win-Win</a:t>
            </a:r>
            <a:r>
              <a:rPr lang="en-US" sz="1800" dirty="0"/>
              <a:t> for </a:t>
            </a:r>
            <a:r>
              <a:rPr lang="en-US" sz="1800" dirty="0" smtClean="0"/>
              <a:t>C-band</a:t>
            </a:r>
            <a:br>
              <a:rPr lang="en-US" sz="1800" dirty="0" smtClean="0"/>
            </a:br>
            <a:r>
              <a:rPr lang="en-US" sz="1800" dirty="0" smtClean="0"/>
              <a:t>Combining the BAC Proposal with the Intelsat/SES/Intel Proposal</a:t>
            </a:r>
            <a:endParaRPr lang="en-US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72798F3E-D4FE-CC4D-B271-74427F4B52C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271" y="1064489"/>
            <a:ext cx="930566" cy="93056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2B328EA6-B2C8-FB4A-A43C-BA115A5A19C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983" y="3493078"/>
            <a:ext cx="972127" cy="972127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CF8034E1-F526-044B-8036-BA4BBF6C89AC}"/>
              </a:ext>
            </a:extLst>
          </p:cNvPr>
          <p:cNvGrpSpPr/>
          <p:nvPr/>
        </p:nvGrpSpPr>
        <p:grpSpPr>
          <a:xfrm>
            <a:off x="1253835" y="2061167"/>
            <a:ext cx="1004454" cy="1140966"/>
            <a:chOff x="1281546" y="2085107"/>
            <a:chExt cx="1032164" cy="1172442"/>
          </a:xfrm>
        </p:grpSpPr>
        <p:sp>
          <p:nvSpPr>
            <p:cNvPr id="12" name="Chord 11">
              <a:extLst>
                <a:ext uri="{FF2B5EF4-FFF2-40B4-BE49-F238E27FC236}">
                  <a16:creationId xmlns="" xmlns:a16="http://schemas.microsoft.com/office/drawing/2014/main" id="{AB596F66-A919-C946-8769-12583CB022D5}"/>
                </a:ext>
              </a:extLst>
            </p:cNvPr>
            <p:cNvSpPr/>
            <p:nvPr/>
          </p:nvSpPr>
          <p:spPr>
            <a:xfrm>
              <a:off x="1281546" y="2085107"/>
              <a:ext cx="1032164" cy="1032164"/>
            </a:xfrm>
            <a:prstGeom prst="chord">
              <a:avLst>
                <a:gd name="adj1" fmla="val 3360943"/>
                <a:gd name="adj2" fmla="val 12727500"/>
              </a:avLst>
            </a:prstGeom>
            <a:solidFill>
              <a:srgbClr val="666A6D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EB3175C5-C208-7540-8E95-071E64A6C8A0}"/>
                </a:ext>
              </a:extLst>
            </p:cNvPr>
            <p:cNvGrpSpPr/>
            <p:nvPr/>
          </p:nvGrpSpPr>
          <p:grpSpPr>
            <a:xfrm>
              <a:off x="1316180" y="2507673"/>
              <a:ext cx="526475" cy="749876"/>
              <a:chOff x="1316180" y="2507673"/>
              <a:chExt cx="526475" cy="749876"/>
            </a:xfrm>
          </p:grpSpPr>
          <p:sp>
            <p:nvSpPr>
              <p:cNvPr id="13" name="Triangle 12">
                <a:extLst>
                  <a:ext uri="{FF2B5EF4-FFF2-40B4-BE49-F238E27FC236}">
                    <a16:creationId xmlns="" xmlns:a16="http://schemas.microsoft.com/office/drawing/2014/main" id="{3000B730-1D32-2F40-AB6C-B458325DB6F9}"/>
                  </a:ext>
                </a:extLst>
              </p:cNvPr>
              <p:cNvSpPr/>
              <p:nvPr/>
            </p:nvSpPr>
            <p:spPr>
              <a:xfrm>
                <a:off x="1316180" y="2988816"/>
                <a:ext cx="311730" cy="268733"/>
              </a:xfrm>
              <a:prstGeom prst="triangle">
                <a:avLst/>
              </a:prstGeom>
              <a:noFill/>
              <a:ln w="57150">
                <a:solidFill>
                  <a:srgbClr val="666A6D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Bef>
                    <a:spcPts val="600"/>
                  </a:spcBef>
                </a:pPr>
                <a:endParaRPr lang="en-US" b="1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cxnSp>
            <p:nvCxnSpPr>
              <p:cNvPr id="15" name="Straight Arrow Connector 14">
                <a:extLst>
                  <a:ext uri="{FF2B5EF4-FFF2-40B4-BE49-F238E27FC236}">
                    <a16:creationId xmlns="" xmlns:a16="http://schemas.microsoft.com/office/drawing/2014/main" id="{861F598B-53D7-C54C-87CF-31667D3072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27018" y="2507673"/>
                <a:ext cx="415637" cy="0"/>
              </a:xfrm>
              <a:prstGeom prst="straightConnector1">
                <a:avLst/>
              </a:prstGeom>
              <a:ln w="25400" cmpd="sng">
                <a:solidFill>
                  <a:srgbClr val="666A6D"/>
                </a:solidFill>
                <a:headEnd type="none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>
                <a:extLst>
                  <a:ext uri="{FF2B5EF4-FFF2-40B4-BE49-F238E27FC236}">
                    <a16:creationId xmlns="" xmlns:a16="http://schemas.microsoft.com/office/drawing/2014/main" id="{BA011B73-BECD-FB44-BC06-0C726317ADE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842655" y="2507673"/>
                <a:ext cx="0" cy="318654"/>
              </a:xfrm>
              <a:prstGeom prst="straightConnector1">
                <a:avLst/>
              </a:prstGeom>
              <a:ln w="25400" cmpd="sng">
                <a:solidFill>
                  <a:srgbClr val="666A6D"/>
                </a:solidFill>
                <a:headEnd type="none" w="lg" len="lg"/>
                <a:tailEnd type="none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70094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066F0687-FACE-2E48-88F6-281A115D4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Provide </a:t>
            </a:r>
            <a:r>
              <a:rPr lang="en-US" dirty="0"/>
              <a:t>access for mobile 5G in the 3700 – 3800 MHz band in densely populated urban areas</a:t>
            </a:r>
          </a:p>
          <a:p>
            <a:r>
              <a:rPr lang="en-US" dirty="0"/>
              <a:t>Provide access for P2MP broadband </a:t>
            </a:r>
            <a:r>
              <a:rPr lang="en-US" dirty="0" smtClean="0"/>
              <a:t>in </a:t>
            </a:r>
            <a:r>
              <a:rPr lang="en-US" dirty="0"/>
              <a:t>frequency- and geography-coordinated spectrum across:</a:t>
            </a:r>
          </a:p>
          <a:p>
            <a:pPr lvl="1"/>
            <a:r>
              <a:rPr lang="en-US" dirty="0"/>
              <a:t>3800 – 4200 MHz band and </a:t>
            </a:r>
          </a:p>
          <a:p>
            <a:pPr lvl="1"/>
            <a:r>
              <a:rPr lang="en-US" dirty="0"/>
              <a:t>3700 – 3800 MHz band outside densely populated urban </a:t>
            </a:r>
            <a:r>
              <a:rPr lang="en-US" dirty="0" smtClean="0"/>
              <a:t>areas</a:t>
            </a:r>
          </a:p>
          <a:p>
            <a:r>
              <a:rPr lang="en-US" dirty="0" smtClean="0"/>
              <a:t>Protect </a:t>
            </a:r>
            <a:r>
              <a:rPr lang="en-US" dirty="0"/>
              <a:t>incumbent FSS providers from harmful interference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11FE6B1B-F279-084E-AA14-9AE96F59D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Key Points of the BAC Sharing Proposal</a:t>
            </a:r>
          </a:p>
        </p:txBody>
      </p:sp>
    </p:spTree>
    <p:extLst>
      <p:ext uri="{BB962C8B-B14F-4D97-AF65-F5344CB8AC3E}">
        <p14:creationId xmlns:p14="http://schemas.microsoft.com/office/powerpoint/2010/main" val="62147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E15A4F5D-FFF4-764F-A402-5C302FC5C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201" y="1427018"/>
            <a:ext cx="8006559" cy="300979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proposals are not inconsistent with one another</a:t>
            </a:r>
          </a:p>
          <a:p>
            <a:r>
              <a:rPr lang="en-US" dirty="0"/>
              <a:t>As a stand-alone proposal, the Intelsat/SES/Intel proposal will do nothing to close the digital divide</a:t>
            </a:r>
          </a:p>
          <a:p>
            <a:pPr lvl="1"/>
            <a:r>
              <a:rPr lang="en-US" dirty="0"/>
              <a:t>It will not facilitate broadband service to unserved and underserved rural communities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72B9CF70-AC9B-174F-8BE0-5B3B96AAD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BAC &amp; Intel/SES/Intelsat </a:t>
            </a:r>
            <a:r>
              <a:rPr lang="en-US" sz="2800" dirty="0" smtClean="0"/>
              <a:t>Proposals </a:t>
            </a:r>
            <a:r>
              <a:rPr lang="en-US" sz="2800" dirty="0"/>
              <a:t>can be Combined and are Complementary</a:t>
            </a:r>
          </a:p>
        </p:txBody>
      </p:sp>
    </p:spTree>
    <p:extLst>
      <p:ext uri="{BB962C8B-B14F-4D97-AF65-F5344CB8AC3E}">
        <p14:creationId xmlns:p14="http://schemas.microsoft.com/office/powerpoint/2010/main" val="1843955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34128E24-235E-C340-B059-996A20B54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903" y="1343891"/>
            <a:ext cx="8334563" cy="338051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sz="2600" dirty="0"/>
              <a:t>Technical characteristics of P2MP are quite different than mobile service</a:t>
            </a:r>
          </a:p>
          <a:p>
            <a:pPr lvl="0"/>
            <a:r>
              <a:rPr lang="en-US" sz="2600" dirty="0"/>
              <a:t>SES technical analysis not directly applicable to P2MP coexistence</a:t>
            </a:r>
          </a:p>
          <a:p>
            <a:pPr lvl="1"/>
            <a:r>
              <a:rPr lang="en-US" sz="2200" dirty="0"/>
              <a:t>Fixed wireless base stations typically operate on a directional, sectorized basis.  </a:t>
            </a:r>
          </a:p>
          <a:p>
            <a:pPr lvl="1"/>
            <a:r>
              <a:rPr lang="en-US" sz="2200" dirty="0"/>
              <a:t>Mobile base stations use multiple antenna sectors to create omnidirectional coverage</a:t>
            </a:r>
          </a:p>
          <a:p>
            <a:pPr lvl="1"/>
            <a:r>
              <a:rPr lang="en-US" sz="2200" dirty="0"/>
              <a:t>Not all earth stations use all 500 megahertz of the C-band</a:t>
            </a:r>
          </a:p>
          <a:p>
            <a:pPr lvl="1"/>
            <a:r>
              <a:rPr lang="en-US" sz="2200" dirty="0"/>
              <a:t>Exclusion zones vary widely for co-channel versus adjacent channel sharing</a:t>
            </a:r>
          </a:p>
          <a:p>
            <a:pPr lvl="2"/>
            <a:r>
              <a:rPr lang="en-US" sz="2200" dirty="0"/>
              <a:t>Co-channel:  60 – 75 km</a:t>
            </a:r>
          </a:p>
          <a:p>
            <a:pPr lvl="2"/>
            <a:r>
              <a:rPr lang="en-US" sz="2200" dirty="0"/>
              <a:t>Adjacent channel:  “a few to several km,” worst case</a:t>
            </a:r>
          </a:p>
          <a:p>
            <a:pPr lvl="1"/>
            <a:r>
              <a:rPr lang="en-US" sz="2200" dirty="0"/>
              <a:t>SES assumes power levels that are higher than BAC proposed</a:t>
            </a:r>
          </a:p>
          <a:p>
            <a:pPr lvl="1"/>
            <a:r>
              <a:rPr lang="en-US" sz="2200" dirty="0"/>
              <a:t>SES assumes antenna heights that are higher than required for many P2MP operations</a:t>
            </a:r>
          </a:p>
          <a:p>
            <a:endParaRPr lang="en-US" sz="1600" dirty="0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EEF7B70E-0656-474B-BECA-7A23237A7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Technical Analysis of Band Sharing Must be Performed with Proper Assumptions</a:t>
            </a:r>
          </a:p>
        </p:txBody>
      </p:sp>
    </p:spTree>
    <p:extLst>
      <p:ext uri="{BB962C8B-B14F-4D97-AF65-F5344CB8AC3E}">
        <p14:creationId xmlns:p14="http://schemas.microsoft.com/office/powerpoint/2010/main" val="132987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0CD41E37-DE21-3745-8476-91043878871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0" t="10598" r="8291" b="11795"/>
          <a:stretch/>
        </p:blipFill>
        <p:spPr>
          <a:xfrm>
            <a:off x="4832039" y="748142"/>
            <a:ext cx="4202723" cy="3991708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E828D52-2B67-3B4F-BBB2-0216674C79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071" y="977900"/>
            <a:ext cx="4307153" cy="3458912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Coordinating P2MP to avoid FSS interference</a:t>
            </a:r>
          </a:p>
          <a:p>
            <a:pPr lvl="1"/>
            <a:r>
              <a:rPr lang="en-US" sz="2000" dirty="0"/>
              <a:t>Geographic &amp; LOS</a:t>
            </a:r>
          </a:p>
          <a:p>
            <a:pPr lvl="1"/>
            <a:r>
              <a:rPr lang="en-US" sz="2000" dirty="0"/>
              <a:t>Unused Frequencies</a:t>
            </a:r>
          </a:p>
          <a:p>
            <a:r>
              <a:rPr lang="en-US" sz="2400" dirty="0"/>
              <a:t>With improved IBFS data and a proper technical study to protect FSS earth stations, there’s a lot of potential “cheese” left for rural broadband</a:t>
            </a:r>
          </a:p>
          <a:p>
            <a:pPr lvl="1"/>
            <a:endParaRPr lang="en-US" sz="2000" dirty="0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21DE2EBD-B7F5-1045-8EC7-76B0B1C91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Protecting the Holes in the Swiss Cheese</a:t>
            </a:r>
          </a:p>
        </p:txBody>
      </p:sp>
      <p:grpSp>
        <p:nvGrpSpPr>
          <p:cNvPr id="62" name="Group 61">
            <a:extLst>
              <a:ext uri="{FF2B5EF4-FFF2-40B4-BE49-F238E27FC236}">
                <a16:creationId xmlns="" xmlns:a16="http://schemas.microsoft.com/office/drawing/2014/main" id="{B1D453CA-B51E-DD4D-8E98-B9A5B732063A}"/>
              </a:ext>
            </a:extLst>
          </p:cNvPr>
          <p:cNvGrpSpPr/>
          <p:nvPr/>
        </p:nvGrpSpPr>
        <p:grpSpPr>
          <a:xfrm>
            <a:off x="4862946" y="817416"/>
            <a:ext cx="4122793" cy="3920835"/>
            <a:chOff x="4862946" y="983674"/>
            <a:chExt cx="4122793" cy="3920835"/>
          </a:xfrm>
        </p:grpSpPr>
        <p:grpSp>
          <p:nvGrpSpPr>
            <p:cNvPr id="49" name="Group 48">
              <a:extLst>
                <a:ext uri="{FF2B5EF4-FFF2-40B4-BE49-F238E27FC236}">
                  <a16:creationId xmlns="" xmlns:a16="http://schemas.microsoft.com/office/drawing/2014/main" id="{8BCD0ABB-6CEA-3645-82FD-5E6F7588EF6B}"/>
                </a:ext>
              </a:extLst>
            </p:cNvPr>
            <p:cNvGrpSpPr/>
            <p:nvPr/>
          </p:nvGrpSpPr>
          <p:grpSpPr>
            <a:xfrm>
              <a:off x="6400801" y="3670542"/>
              <a:ext cx="2584938" cy="1018021"/>
              <a:chOff x="6400801" y="3670542"/>
              <a:chExt cx="2584938" cy="1018021"/>
            </a:xfrm>
          </p:grpSpPr>
          <p:sp>
            <p:nvSpPr>
              <p:cNvPr id="6" name="TextBox 5">
                <a:extLst>
                  <a:ext uri="{FF2B5EF4-FFF2-40B4-BE49-F238E27FC236}">
                    <a16:creationId xmlns="" xmlns:a16="http://schemas.microsoft.com/office/drawing/2014/main" id="{1F79D77F-FD81-7D4F-ABF2-8991C448CD7B}"/>
                  </a:ext>
                </a:extLst>
              </p:cNvPr>
              <p:cNvSpPr txBox="1"/>
              <p:nvPr/>
            </p:nvSpPr>
            <p:spPr>
              <a:xfrm>
                <a:off x="6400801" y="3921371"/>
                <a:ext cx="2584938" cy="52753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vert="horz" wrap="square" lIns="0" tIns="0" rIns="0" bIns="0" rtlCol="0" anchor="ctr">
                <a:noAutofit/>
              </a:bodyPr>
              <a:lstStyle/>
              <a:p>
                <a:pPr marL="0" indent="0" algn="ctr">
                  <a:lnSpc>
                    <a:spcPct val="90000"/>
                  </a:lnSpc>
                  <a:buNone/>
                </a:pPr>
                <a:r>
                  <a:rPr lang="en-US" b="1" dirty="0">
                    <a:solidFill>
                      <a:srgbClr val="00B4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Fixed Wireless Opportunity</a:t>
                </a:r>
              </a:p>
            </p:txBody>
          </p:sp>
          <p:cxnSp>
            <p:nvCxnSpPr>
              <p:cNvPr id="8" name="Straight Arrow Connector 7">
                <a:extLst>
                  <a:ext uri="{FF2B5EF4-FFF2-40B4-BE49-F238E27FC236}">
                    <a16:creationId xmlns="" xmlns:a16="http://schemas.microsoft.com/office/drawing/2014/main" id="{757B3B79-6F82-C64B-AECA-0A9E9B8A1455}"/>
                  </a:ext>
                </a:extLst>
              </p:cNvPr>
              <p:cNvCxnSpPr/>
              <p:nvPr/>
            </p:nvCxnSpPr>
            <p:spPr>
              <a:xfrm flipH="1" flipV="1">
                <a:off x="7175473" y="3670542"/>
                <a:ext cx="211016" cy="228600"/>
              </a:xfrm>
              <a:prstGeom prst="straightConnector1">
                <a:avLst/>
              </a:prstGeom>
              <a:ln w="12700" cmpd="sng">
                <a:solidFill>
                  <a:srgbClr val="00B400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>
                <a:extLst>
                  <a:ext uri="{FF2B5EF4-FFF2-40B4-BE49-F238E27FC236}">
                    <a16:creationId xmlns="" xmlns:a16="http://schemas.microsoft.com/office/drawing/2014/main" id="{AE517E5F-3F23-A648-991D-4EFE77625F3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965197" y="3691930"/>
                <a:ext cx="199292" cy="205153"/>
              </a:xfrm>
              <a:prstGeom prst="straightConnector1">
                <a:avLst/>
              </a:prstGeom>
              <a:ln w="12700" cmpd="sng">
                <a:solidFill>
                  <a:srgbClr val="00B400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>
                <a:extLst>
                  <a:ext uri="{FF2B5EF4-FFF2-40B4-BE49-F238E27FC236}">
                    <a16:creationId xmlns="" xmlns:a16="http://schemas.microsoft.com/office/drawing/2014/main" id="{E4DC9294-59A0-354D-AF77-2C6E0363545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185454" y="4440318"/>
                <a:ext cx="242224" cy="248245"/>
              </a:xfrm>
              <a:prstGeom prst="straightConnector1">
                <a:avLst/>
              </a:prstGeom>
              <a:ln w="12700" cmpd="sng">
                <a:solidFill>
                  <a:srgbClr val="00B400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>
                <a:extLst>
                  <a:ext uri="{FF2B5EF4-FFF2-40B4-BE49-F238E27FC236}">
                    <a16:creationId xmlns="" xmlns:a16="http://schemas.microsoft.com/office/drawing/2014/main" id="{81B3C487-8145-E64B-AB1F-C66AC83667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919572" y="4456796"/>
                <a:ext cx="223531" cy="231766"/>
              </a:xfrm>
              <a:prstGeom prst="straightConnector1">
                <a:avLst/>
              </a:prstGeom>
              <a:ln w="12700" cmpd="sng">
                <a:solidFill>
                  <a:srgbClr val="00B400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Rectangle 60">
              <a:extLst>
                <a:ext uri="{FF2B5EF4-FFF2-40B4-BE49-F238E27FC236}">
                  <a16:creationId xmlns="" xmlns:a16="http://schemas.microsoft.com/office/drawing/2014/main" id="{66DBD42B-4DA4-7D49-8AA2-7E2C1FD05DC5}"/>
                </a:ext>
              </a:extLst>
            </p:cNvPr>
            <p:cNvSpPr/>
            <p:nvPr/>
          </p:nvSpPr>
          <p:spPr>
            <a:xfrm>
              <a:off x="4862946" y="983674"/>
              <a:ext cx="4045528" cy="3920835"/>
            </a:xfrm>
            <a:prstGeom prst="rect">
              <a:avLst/>
            </a:prstGeom>
            <a:noFill/>
            <a:ln w="28575">
              <a:solidFill>
                <a:srgbClr val="00B4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="" xmlns:a16="http://schemas.microsoft.com/office/drawing/2014/main" id="{5D2345D0-2787-0844-9A58-2504CF8A7E10}"/>
              </a:ext>
            </a:extLst>
          </p:cNvPr>
          <p:cNvGrpSpPr/>
          <p:nvPr/>
        </p:nvGrpSpPr>
        <p:grpSpPr>
          <a:xfrm>
            <a:off x="5073781" y="1061601"/>
            <a:ext cx="3937894" cy="3067075"/>
            <a:chOff x="5073781" y="1227859"/>
            <a:chExt cx="3937894" cy="3067075"/>
          </a:xfrm>
        </p:grpSpPr>
        <p:sp>
          <p:nvSpPr>
            <p:cNvPr id="24" name="TextBox 23">
              <a:extLst>
                <a:ext uri="{FF2B5EF4-FFF2-40B4-BE49-F238E27FC236}">
                  <a16:creationId xmlns="" xmlns:a16="http://schemas.microsoft.com/office/drawing/2014/main" id="{7F6BE568-D3F3-2D41-879F-EA8477E15913}"/>
                </a:ext>
              </a:extLst>
            </p:cNvPr>
            <p:cNvSpPr txBox="1"/>
            <p:nvPr/>
          </p:nvSpPr>
          <p:spPr>
            <a:xfrm>
              <a:off x="5073781" y="1959451"/>
              <a:ext cx="3937894" cy="52753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square" lIns="0" tIns="0" rIns="0" bIns="0" rtlCol="0" anchor="ctr">
              <a:noAutofit/>
            </a:bodyPr>
            <a:lstStyle/>
            <a:p>
              <a:pPr marL="0" indent="0" algn="ctr">
                <a:lnSpc>
                  <a:spcPct val="90000"/>
                </a:lnSpc>
                <a:buNone/>
              </a:pPr>
              <a:r>
                <a:rPr lang="en-US" b="1" dirty="0">
                  <a:solidFill>
                    <a:srgbClr val="0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FSS Protection Zones</a:t>
              </a:r>
            </a:p>
          </p:txBody>
        </p:sp>
        <p:sp>
          <p:nvSpPr>
            <p:cNvPr id="50" name="Oval 49">
              <a:extLst>
                <a:ext uri="{FF2B5EF4-FFF2-40B4-BE49-F238E27FC236}">
                  <a16:creationId xmlns="" xmlns:a16="http://schemas.microsoft.com/office/drawing/2014/main" id="{9E0811EC-4CF3-074D-8285-4416BAC95185}"/>
                </a:ext>
              </a:extLst>
            </p:cNvPr>
            <p:cNvSpPr/>
            <p:nvPr/>
          </p:nvSpPr>
          <p:spPr>
            <a:xfrm>
              <a:off x="5624946" y="1449531"/>
              <a:ext cx="360219" cy="360219"/>
            </a:xfrm>
            <a:prstGeom prst="ellipse">
              <a:avLst/>
            </a:prstGeom>
            <a:solidFill>
              <a:srgbClr val="000000">
                <a:alpha val="29000"/>
              </a:srgb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="" xmlns:a16="http://schemas.microsoft.com/office/drawing/2014/main" id="{E377C8FB-4632-494F-8AC5-435561594682}"/>
                </a:ext>
              </a:extLst>
            </p:cNvPr>
            <p:cNvSpPr/>
            <p:nvPr/>
          </p:nvSpPr>
          <p:spPr>
            <a:xfrm>
              <a:off x="7107383" y="1671204"/>
              <a:ext cx="360219" cy="360219"/>
            </a:xfrm>
            <a:prstGeom prst="ellipse">
              <a:avLst/>
            </a:prstGeom>
            <a:solidFill>
              <a:srgbClr val="000000">
                <a:alpha val="29000"/>
              </a:srgb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52" name="Oval 51">
              <a:extLst>
                <a:ext uri="{FF2B5EF4-FFF2-40B4-BE49-F238E27FC236}">
                  <a16:creationId xmlns="" xmlns:a16="http://schemas.microsoft.com/office/drawing/2014/main" id="{82E1A11B-BEA8-6C49-A21B-47FBC04A48DB}"/>
                </a:ext>
              </a:extLst>
            </p:cNvPr>
            <p:cNvSpPr/>
            <p:nvPr/>
          </p:nvSpPr>
          <p:spPr>
            <a:xfrm>
              <a:off x="7523020" y="1227859"/>
              <a:ext cx="360219" cy="360219"/>
            </a:xfrm>
            <a:prstGeom prst="ellipse">
              <a:avLst/>
            </a:prstGeom>
            <a:solidFill>
              <a:srgbClr val="000000">
                <a:alpha val="29000"/>
              </a:srgb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="" xmlns:a16="http://schemas.microsoft.com/office/drawing/2014/main" id="{69DBA93B-42FF-8941-9F3D-E359027E927E}"/>
                </a:ext>
              </a:extLst>
            </p:cNvPr>
            <p:cNvSpPr/>
            <p:nvPr/>
          </p:nvSpPr>
          <p:spPr>
            <a:xfrm>
              <a:off x="8085864" y="2580411"/>
              <a:ext cx="426026" cy="426026"/>
            </a:xfrm>
            <a:prstGeom prst="ellipse">
              <a:avLst/>
            </a:prstGeom>
            <a:solidFill>
              <a:srgbClr val="000000">
                <a:alpha val="29000"/>
              </a:srgb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="" xmlns:a16="http://schemas.microsoft.com/office/drawing/2014/main" id="{E629E567-454F-634A-831A-8C11C8D1BBE1}"/>
                </a:ext>
              </a:extLst>
            </p:cNvPr>
            <p:cNvSpPr/>
            <p:nvPr/>
          </p:nvSpPr>
          <p:spPr>
            <a:xfrm>
              <a:off x="7498781" y="2713769"/>
              <a:ext cx="329037" cy="329037"/>
            </a:xfrm>
            <a:prstGeom prst="ellipse">
              <a:avLst/>
            </a:prstGeom>
            <a:solidFill>
              <a:srgbClr val="000000">
                <a:alpha val="29000"/>
              </a:srgb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55" name="Oval 54">
              <a:extLst>
                <a:ext uri="{FF2B5EF4-FFF2-40B4-BE49-F238E27FC236}">
                  <a16:creationId xmlns="" xmlns:a16="http://schemas.microsoft.com/office/drawing/2014/main" id="{A7FD03D0-4BBF-7540-A6E2-19027975F51C}"/>
                </a:ext>
              </a:extLst>
            </p:cNvPr>
            <p:cNvSpPr/>
            <p:nvPr/>
          </p:nvSpPr>
          <p:spPr>
            <a:xfrm>
              <a:off x="6883989" y="2570036"/>
              <a:ext cx="329037" cy="329037"/>
            </a:xfrm>
            <a:prstGeom prst="ellipse">
              <a:avLst/>
            </a:prstGeom>
            <a:solidFill>
              <a:srgbClr val="000000">
                <a:alpha val="29000"/>
              </a:srgb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56" name="Oval 55">
              <a:extLst>
                <a:ext uri="{FF2B5EF4-FFF2-40B4-BE49-F238E27FC236}">
                  <a16:creationId xmlns="" xmlns:a16="http://schemas.microsoft.com/office/drawing/2014/main" id="{1CDC9A7F-8F90-E442-ACC9-53E851BF06B1}"/>
                </a:ext>
              </a:extLst>
            </p:cNvPr>
            <p:cNvSpPr/>
            <p:nvPr/>
          </p:nvSpPr>
          <p:spPr>
            <a:xfrm>
              <a:off x="6463160" y="2841940"/>
              <a:ext cx="329037" cy="329037"/>
            </a:xfrm>
            <a:prstGeom prst="ellipse">
              <a:avLst/>
            </a:prstGeom>
            <a:solidFill>
              <a:srgbClr val="000000">
                <a:alpha val="29000"/>
              </a:srgb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57" name="Oval 56">
              <a:extLst>
                <a:ext uri="{FF2B5EF4-FFF2-40B4-BE49-F238E27FC236}">
                  <a16:creationId xmlns="" xmlns:a16="http://schemas.microsoft.com/office/drawing/2014/main" id="{CDEA47CC-F169-7A40-8B49-5EBA21CAFD26}"/>
                </a:ext>
              </a:extLst>
            </p:cNvPr>
            <p:cNvSpPr/>
            <p:nvPr/>
          </p:nvSpPr>
          <p:spPr>
            <a:xfrm>
              <a:off x="5432731" y="3238535"/>
              <a:ext cx="329037" cy="329037"/>
            </a:xfrm>
            <a:prstGeom prst="ellipse">
              <a:avLst/>
            </a:prstGeom>
            <a:solidFill>
              <a:srgbClr val="000000">
                <a:alpha val="29000"/>
              </a:srgb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58" name="Oval 57">
              <a:extLst>
                <a:ext uri="{FF2B5EF4-FFF2-40B4-BE49-F238E27FC236}">
                  <a16:creationId xmlns="" xmlns:a16="http://schemas.microsoft.com/office/drawing/2014/main" id="{B649D4F5-8C2E-BC4D-A3AF-D9BD7729D5F9}"/>
                </a:ext>
              </a:extLst>
            </p:cNvPr>
            <p:cNvSpPr/>
            <p:nvPr/>
          </p:nvSpPr>
          <p:spPr>
            <a:xfrm>
              <a:off x="5486401" y="2377811"/>
              <a:ext cx="381012" cy="381012"/>
            </a:xfrm>
            <a:prstGeom prst="ellipse">
              <a:avLst/>
            </a:prstGeom>
            <a:solidFill>
              <a:srgbClr val="000000">
                <a:alpha val="29000"/>
              </a:srgb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59" name="Oval 58">
              <a:extLst>
                <a:ext uri="{FF2B5EF4-FFF2-40B4-BE49-F238E27FC236}">
                  <a16:creationId xmlns="" xmlns:a16="http://schemas.microsoft.com/office/drawing/2014/main" id="{982E3CAC-7DDA-D44C-A97D-1C642A61A4FE}"/>
                </a:ext>
              </a:extLst>
            </p:cNvPr>
            <p:cNvSpPr/>
            <p:nvPr/>
          </p:nvSpPr>
          <p:spPr>
            <a:xfrm>
              <a:off x="6412907" y="4043805"/>
              <a:ext cx="251129" cy="251129"/>
            </a:xfrm>
            <a:prstGeom prst="ellipse">
              <a:avLst/>
            </a:prstGeom>
            <a:solidFill>
              <a:srgbClr val="000000">
                <a:alpha val="29000"/>
              </a:srgb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60" name="Oval 59">
              <a:extLst>
                <a:ext uri="{FF2B5EF4-FFF2-40B4-BE49-F238E27FC236}">
                  <a16:creationId xmlns="" xmlns:a16="http://schemas.microsoft.com/office/drawing/2014/main" id="{1E8372D1-55B8-984A-A4C1-56FF779CCE11}"/>
                </a:ext>
              </a:extLst>
            </p:cNvPr>
            <p:cNvSpPr/>
            <p:nvPr/>
          </p:nvSpPr>
          <p:spPr>
            <a:xfrm>
              <a:off x="7450251" y="3352777"/>
              <a:ext cx="197459" cy="197459"/>
            </a:xfrm>
            <a:prstGeom prst="ellipse">
              <a:avLst/>
            </a:prstGeom>
            <a:solidFill>
              <a:srgbClr val="000000">
                <a:alpha val="29000"/>
              </a:srgb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0407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25180A-EB67-0049-992D-AD24E5576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 Scale Rural Example</a:t>
            </a:r>
          </a:p>
        </p:txBody>
      </p:sp>
    </p:spTree>
    <p:extLst>
      <p:ext uri="{BB962C8B-B14F-4D97-AF65-F5344CB8AC3E}">
        <p14:creationId xmlns:p14="http://schemas.microsoft.com/office/powerpoint/2010/main" val="250658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="" xmlns:a16="http://schemas.microsoft.com/office/drawing/2014/main" id="{C9028F65-BF6E-6D49-917E-65AA139AC9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823271"/>
            <a:ext cx="9144000" cy="4320230"/>
          </a:xfrm>
        </p:spPr>
      </p:pic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29E9CAAD-D237-444D-ADF6-5E40B2EF20C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2416" r="8259" b="30884"/>
          <a:stretch/>
        </p:blipFill>
        <p:spPr>
          <a:xfrm>
            <a:off x="5806998" y="4795024"/>
            <a:ext cx="1706609" cy="348476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="" xmlns:a16="http://schemas.microsoft.com/office/drawing/2014/main" id="{AA8285F3-87AA-DF45-8229-FAA14A1AD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21410"/>
          </a:xfrm>
          <a:solidFill>
            <a:schemeClr val="tx1"/>
          </a:solidFill>
        </p:spPr>
        <p:txBody>
          <a:bodyPr/>
          <a:lstStyle/>
          <a:p>
            <a:r>
              <a:rPr lang="en-US" dirty="0"/>
              <a:t>Rural Kansas Registered FSS Sites</a:t>
            </a:r>
          </a:p>
        </p:txBody>
      </p:sp>
    </p:spTree>
    <p:extLst>
      <p:ext uri="{BB962C8B-B14F-4D97-AF65-F5344CB8AC3E}">
        <p14:creationId xmlns:p14="http://schemas.microsoft.com/office/powerpoint/2010/main" val="783811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="" xmlns:a16="http://schemas.microsoft.com/office/drawing/2014/main" id="{C9028F65-BF6E-6D49-917E-65AA139AC9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823271"/>
            <a:ext cx="9144000" cy="4320230"/>
          </a:xfrm>
        </p:spPr>
      </p:pic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29E9CAAD-D237-444D-ADF6-5E40B2EF20C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2416" r="8259" b="30884"/>
          <a:stretch/>
        </p:blipFill>
        <p:spPr>
          <a:xfrm>
            <a:off x="5806998" y="4795024"/>
            <a:ext cx="1706609" cy="348476"/>
          </a:xfrm>
          <a:prstGeom prst="rect">
            <a:avLst/>
          </a:prstGeom>
        </p:spPr>
      </p:pic>
      <p:grpSp>
        <p:nvGrpSpPr>
          <p:cNvPr id="45" name="Group 44">
            <a:extLst>
              <a:ext uri="{FF2B5EF4-FFF2-40B4-BE49-F238E27FC236}">
                <a16:creationId xmlns="" xmlns:a16="http://schemas.microsoft.com/office/drawing/2014/main" id="{CC892E41-230E-D047-AF96-B2E432B4830E}"/>
              </a:ext>
            </a:extLst>
          </p:cNvPr>
          <p:cNvGrpSpPr/>
          <p:nvPr/>
        </p:nvGrpSpPr>
        <p:grpSpPr>
          <a:xfrm>
            <a:off x="-683802" y="194511"/>
            <a:ext cx="10559349" cy="5840529"/>
            <a:chOff x="-683802" y="194511"/>
            <a:chExt cx="10559349" cy="5840529"/>
          </a:xfrm>
          <a:solidFill>
            <a:srgbClr val="FF0000">
              <a:alpha val="20000"/>
            </a:srgbClr>
          </a:solidFill>
        </p:grpSpPr>
        <p:sp>
          <p:nvSpPr>
            <p:cNvPr id="9" name="Oval 8">
              <a:extLst>
                <a:ext uri="{FF2B5EF4-FFF2-40B4-BE49-F238E27FC236}">
                  <a16:creationId xmlns="" xmlns:a16="http://schemas.microsoft.com/office/drawing/2014/main" id="{4833FAC8-99B1-1249-8874-EE07F448E3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242357" y="3654380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="" xmlns:a16="http://schemas.microsoft.com/office/drawing/2014/main" id="{18943FEA-2544-A64A-8F39-6D95B7972F6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33303" y="4251960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="" xmlns:a16="http://schemas.microsoft.com/office/drawing/2014/main" id="{801C42A5-B4CE-D146-8F65-4F54124495A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81776" y="4129104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="" xmlns:a16="http://schemas.microsoft.com/office/drawing/2014/main" id="{DF776D89-566E-C949-85BC-6E801238DC6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96867" y="4172502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="" xmlns:a16="http://schemas.microsoft.com/office/drawing/2014/main" id="{BB9C2695-4B0D-BA41-B7DE-9F115016748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905558" y="4178955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="" xmlns:a16="http://schemas.microsoft.com/office/drawing/2014/main" id="{4AB0EF21-D9B0-EC4A-B84E-5798E1E4298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08067" y="3360420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="" xmlns:a16="http://schemas.microsoft.com/office/drawing/2014/main" id="{C645592D-E8ED-684E-B76A-9B70D46BDE6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039157" y="3234612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="" xmlns:a16="http://schemas.microsoft.com/office/drawing/2014/main" id="{1154AA9B-3FF8-9E41-9ADE-AE18AB61CF7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124429" y="3459786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="" xmlns:a16="http://schemas.microsoft.com/office/drawing/2014/main" id="{D07F6716-7A04-DF4A-BE23-F11447B157B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44319" y="3583360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="" xmlns:a16="http://schemas.microsoft.com/office/drawing/2014/main" id="{020581AB-633B-7A4A-8927-7ACF55FD1CC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68282" y="2681697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="" xmlns:a16="http://schemas.microsoft.com/office/drawing/2014/main" id="{5A522F8F-41B0-0146-8E7C-FC138A0E3D5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68562" y="2680987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="" xmlns:a16="http://schemas.microsoft.com/office/drawing/2014/main" id="{87C82173-CB66-384C-B3BB-2D9BDD27F8F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13557" y="2103228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="" xmlns:a16="http://schemas.microsoft.com/office/drawing/2014/main" id="{95225BED-781B-9149-99D0-FFCCAD5860E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14490" y="2084762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="" xmlns:a16="http://schemas.microsoft.com/office/drawing/2014/main" id="{A4C1D707-686E-914D-AD29-EF933DDB0CB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957970" y="2270482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="" xmlns:a16="http://schemas.microsoft.com/office/drawing/2014/main" id="{90AAE2FC-3BC2-B646-926B-5BC351EC8EE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92657" y="1624929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4" name="Oval 23">
              <a:extLst>
                <a:ext uri="{FF2B5EF4-FFF2-40B4-BE49-F238E27FC236}">
                  <a16:creationId xmlns="" xmlns:a16="http://schemas.microsoft.com/office/drawing/2014/main" id="{C89A6B3C-4286-7046-B3D2-F5048DA9FDE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51443" y="1183416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="" xmlns:a16="http://schemas.microsoft.com/office/drawing/2014/main" id="{9A090C08-6A6A-6B4D-8AC5-C960B4EA4CE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5313" y="689003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6" name="Oval 25">
              <a:extLst>
                <a:ext uri="{FF2B5EF4-FFF2-40B4-BE49-F238E27FC236}">
                  <a16:creationId xmlns="" xmlns:a16="http://schemas.microsoft.com/office/drawing/2014/main" id="{23ABC7E7-6098-0F4D-BEA7-4AA40E95CCD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492538" y="459086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7" name="Oval 26">
              <a:extLst>
                <a:ext uri="{FF2B5EF4-FFF2-40B4-BE49-F238E27FC236}">
                  <a16:creationId xmlns="" xmlns:a16="http://schemas.microsoft.com/office/drawing/2014/main" id="{23C7142E-6A26-4E48-A63A-8BA9534B9F1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449895" y="629691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="" xmlns:a16="http://schemas.microsoft.com/office/drawing/2014/main" id="{30A05823-5DFA-C341-AA86-CB857539541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051652" y="637736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9" name="Oval 28">
              <a:extLst>
                <a:ext uri="{FF2B5EF4-FFF2-40B4-BE49-F238E27FC236}">
                  <a16:creationId xmlns="" xmlns:a16="http://schemas.microsoft.com/office/drawing/2014/main" id="{BC9AF411-BED0-3340-8074-C9E200E38C4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043809" y="1224901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="" xmlns:a16="http://schemas.microsoft.com/office/drawing/2014/main" id="{0BAA0293-E26C-2748-A33C-92165E0AE07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19886" y="521746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="" xmlns:a16="http://schemas.microsoft.com/office/drawing/2014/main" id="{11CE3ACB-A39B-0449-B6E0-46EA84E6258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87963" y="194511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="" xmlns:a16="http://schemas.microsoft.com/office/drawing/2014/main" id="{F3277048-7F28-DE48-9E1F-16E4ED7FF81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609560" y="781676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="" xmlns:a16="http://schemas.microsoft.com/office/drawing/2014/main" id="{3CAD46EC-D0E0-4548-BDC4-EFAB698D49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140025" y="1229356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="" xmlns:a16="http://schemas.microsoft.com/office/drawing/2014/main" id="{CFA11E7B-BC24-BE4B-B666-ADA673A595E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825473" y="1119097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="" xmlns:a16="http://schemas.microsoft.com/office/drawing/2014/main" id="{5C573CAE-721C-6148-8005-88A6B2DA882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92467" y="1442791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="" xmlns:a16="http://schemas.microsoft.com/office/drawing/2014/main" id="{C84CB035-C768-8A46-8688-350A6AC08DA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68247" y="836586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38" name="Oval 37">
              <a:extLst>
                <a:ext uri="{FF2B5EF4-FFF2-40B4-BE49-F238E27FC236}">
                  <a16:creationId xmlns="" xmlns:a16="http://schemas.microsoft.com/office/drawing/2014/main" id="{67BCEA56-9E34-E245-B828-40B4CAA4962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095562" y="1686410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39" name="Oval 38">
              <a:extLst>
                <a:ext uri="{FF2B5EF4-FFF2-40B4-BE49-F238E27FC236}">
                  <a16:creationId xmlns="" xmlns:a16="http://schemas.microsoft.com/office/drawing/2014/main" id="{B8B9940E-433D-9242-A912-04D0BA894D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7168" y="2505238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40" name="Oval 39">
              <a:extLst>
                <a:ext uri="{FF2B5EF4-FFF2-40B4-BE49-F238E27FC236}">
                  <a16:creationId xmlns="" xmlns:a16="http://schemas.microsoft.com/office/drawing/2014/main" id="{6A480864-01E4-2849-976A-42D4601F335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-683802" y="2254683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41" name="Oval 40">
              <a:extLst>
                <a:ext uri="{FF2B5EF4-FFF2-40B4-BE49-F238E27FC236}">
                  <a16:creationId xmlns="" xmlns:a16="http://schemas.microsoft.com/office/drawing/2014/main" id="{51DE72D1-685D-8948-B40D-1D000B9B2B4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-670887" y="3615952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42" name="Oval 41">
              <a:extLst>
                <a:ext uri="{FF2B5EF4-FFF2-40B4-BE49-F238E27FC236}">
                  <a16:creationId xmlns="" xmlns:a16="http://schemas.microsoft.com/office/drawing/2014/main" id="{7A21EE26-844A-914F-A0EC-1FEB59130FD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701153" y="3813252"/>
              <a:ext cx="1783080" cy="1783080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</a:pPr>
              <a:endPara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AA8285F3-87AA-DF45-8229-FAA14A1AD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21410"/>
          </a:xfrm>
          <a:solidFill>
            <a:schemeClr val="tx1"/>
          </a:solidFill>
        </p:spPr>
        <p:txBody>
          <a:bodyPr anchor="ctr">
            <a:noAutofit/>
          </a:bodyPr>
          <a:lstStyle/>
          <a:p>
            <a:r>
              <a:rPr lang="en-US" sz="2600" b="1" dirty="0"/>
              <a:t>Co-Channel</a:t>
            </a:r>
            <a:r>
              <a:rPr lang="en-US" sz="2600" dirty="0"/>
              <a:t> 65km Zones – Geographic Cheese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5642ED9C-FA7F-4645-B859-D8FBC4EE1E0C}"/>
              </a:ext>
            </a:extLst>
          </p:cNvPr>
          <p:cNvSpPr txBox="1"/>
          <p:nvPr/>
        </p:nvSpPr>
        <p:spPr>
          <a:xfrm>
            <a:off x="5439905" y="3376693"/>
            <a:ext cx="3564612" cy="1551768"/>
          </a:xfrm>
          <a:prstGeom prst="rect">
            <a:avLst/>
          </a:prstGeom>
          <a:solidFill>
            <a:schemeClr val="tx1">
              <a:alpha val="68000"/>
            </a:schemeClr>
          </a:solidFill>
          <a:ln>
            <a:solidFill>
              <a:schemeClr val="bg1"/>
            </a:solidFill>
          </a:ln>
          <a:effectLst/>
        </p:spPr>
        <p:txBody>
          <a:bodyPr vert="horz" wrap="square" lIns="91440" tIns="0" rIns="91440" bIns="0" rtlCol="0" anchor="t">
            <a:noAutofit/>
          </a:bodyPr>
          <a:lstStyle/>
          <a:p>
            <a:pPr algn="ctr"/>
            <a:r>
              <a:rPr lang="en-US" sz="1600" b="1" u="sng" dirty="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Assumptions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Showing 100% LOS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 terrain blockage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Full arc 360</a:t>
            </a:r>
            <a:r>
              <a:rPr lang="en-US" sz="1600" b="1" baseline="40000" dirty="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</a:t>
            </a:r>
            <a:r>
              <a:rPr lang="en-US" sz="1600" b="1" dirty="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protection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 orbital position data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54585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Full 500 MHz protection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1600" b="1" dirty="0">
              <a:solidFill>
                <a:srgbClr val="54585A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572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mosa White Template">
  <a:themeElements>
    <a:clrScheme name="Mimosa Theme Colors">
      <a:dk1>
        <a:srgbClr val="54585A"/>
      </a:dk1>
      <a:lt1>
        <a:srgbClr val="FFFFFF"/>
      </a:lt1>
      <a:dk2>
        <a:srgbClr val="9EA2A2"/>
      </a:dk2>
      <a:lt2>
        <a:srgbClr val="C7C9C7"/>
      </a:lt2>
      <a:accent1>
        <a:srgbClr val="FF9E1B"/>
      </a:accent1>
      <a:accent2>
        <a:srgbClr val="FDD086"/>
      </a:accent2>
      <a:accent3>
        <a:srgbClr val="5E8AB4"/>
      </a:accent3>
      <a:accent4>
        <a:srgbClr val="6BA4B8"/>
      </a:accent4>
      <a:accent5>
        <a:srgbClr val="8F993E"/>
      </a:accent5>
      <a:accent6>
        <a:srgbClr val="4A773C"/>
      </a:accent6>
      <a:hlink>
        <a:srgbClr val="5E8AB4"/>
      </a:hlink>
      <a:folHlink>
        <a:srgbClr val="5E8AB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spcBef>
            <a:spcPts val="600"/>
          </a:spcBef>
          <a:defRPr b="1"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mpd="sng">
          <a:headEnd type="none"/>
          <a:tailEnd type="none" w="med" len="med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  <a:ln>
          <a:noFill/>
        </a:ln>
        <a:effectLst/>
      </a:spPr>
      <a:bodyPr vert="horz" wrap="square" lIns="0" tIns="0" rIns="0" bIns="0" rtlCol="0" anchor="ctr">
        <a:noAutofit/>
      </a:bodyPr>
      <a:lstStyle>
        <a:defPPr marL="0" indent="0" algn="ctr">
          <a:lnSpc>
            <a:spcPct val="120000"/>
          </a:lnSpc>
          <a:buNone/>
          <a:defRPr sz="3200" dirty="0" smtClean="0">
            <a:solidFill>
              <a:srgbClr val="54585A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Mimosa Template 2016" id="{FA063F09-5C31-C941-81B2-BCB7DF6B8FAA}" vid="{C9D00382-AB65-2448-BC0E-F0BBF34A0E7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541</Words>
  <Application>Microsoft Office PowerPoint</Application>
  <PresentationFormat>On-screen Show (16:9)</PresentationFormat>
  <Paragraphs>77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Mimosa White Template</vt:lpstr>
      <vt:lpstr>PowerPoint Presentation</vt:lpstr>
      <vt:lpstr>Proposed Win-Win-Win for C-band Combining the BAC Proposal with the Intelsat/SES/Intel Proposal</vt:lpstr>
      <vt:lpstr>Key Points of the BAC Sharing Proposal</vt:lpstr>
      <vt:lpstr>BAC &amp; Intel/SES/Intelsat Proposals can be Combined and are Complementary</vt:lpstr>
      <vt:lpstr>A Technical Analysis of Band Sharing Must be Performed with Proper Assumptions</vt:lpstr>
      <vt:lpstr>Protecting the Holes in the Swiss Cheese</vt:lpstr>
      <vt:lpstr>Large Scale Rural Example</vt:lpstr>
      <vt:lpstr>Rural Kansas Registered FSS Sites</vt:lpstr>
      <vt:lpstr>Co-Channel 65km Zones – Geographic Cheese</vt:lpstr>
      <vt:lpstr>Adjacent Channel 3km Zones – Frequency Cheese</vt:lpstr>
      <vt:lpstr>Conclusions: Co-Channel</vt:lpstr>
      <vt:lpstr>Conclusions: Adjacent Unused Channels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Calabrese</dc:creator>
  <cp:lastModifiedBy>Michael Calabrese</cp:lastModifiedBy>
  <cp:revision>1</cp:revision>
  <dcterms:modified xsi:type="dcterms:W3CDTF">2018-04-03T16:50:27Z</dcterms:modified>
</cp:coreProperties>
</file>