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5143500" type="screen16x9"/>
  <p:notesSz cx="6858000" cy="9144000"/>
  <p:embeddedFontLst>
    <p:embeddedFont>
      <p:font typeface="Roboto Condensed" charset="0"/>
      <p:regular r:id="rId45"/>
      <p:bold r:id="rId46"/>
      <p:italic r:id="rId47"/>
      <p:boldItalic r:id="rId48"/>
    </p:embeddedFont>
    <p:embeddedFont>
      <p:font typeface="Roboto" charset="0"/>
      <p:regular r:id="rId49"/>
      <p:bold r:id="rId50"/>
      <p:italic r:id="rId51"/>
      <p:boldItalic r:id="rId52"/>
    </p:embeddedFont>
    <p:embeddedFont>
      <p:font typeface="Verdana" pitchFamily="3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472D055-2C84-4453-908C-C2A85C03E372}">
  <a:tblStyle styleId="{E472D055-2C84-4453-908C-C2A85C03E37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44"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40683987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 name="Shape 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 tutorial that covers the technical issues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rtl="0">
              <a:spcBef>
                <a:spcPts val="0"/>
              </a:spcBef>
              <a:spcAft>
                <a:spcPts val="0"/>
              </a:spcAft>
              <a:buSzPts val="1100"/>
              <a:buChar char="●"/>
            </a:pPr>
            <a:r>
              <a:rPr lang="en"/>
              <a:t>Revisit cartoon, with an examination of the factors that influence whether co-existence can be achieved.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spcBef>
                <a:spcPts val="0"/>
              </a:spcBef>
              <a:spcAft>
                <a:spcPts val="0"/>
              </a:spcAft>
              <a:buSzPts val="1100"/>
              <a:buChar char="●"/>
            </a:pPr>
            <a:r>
              <a:rPr lang="en"/>
              <a:t>Skim</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5" name="Shape 2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rtl="0">
              <a:spcBef>
                <a:spcPts val="0"/>
              </a:spcBef>
              <a:spcAft>
                <a:spcPts val="0"/>
              </a:spcAft>
              <a:buSzPts val="1100"/>
              <a:buChar char="●"/>
            </a:pPr>
            <a:r>
              <a:rPr lang="en"/>
              <a:t>What are the minimal necessary FSS data elements needed to compute co-existence?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rtl="0">
              <a:spcBef>
                <a:spcPts val="0"/>
              </a:spcBef>
              <a:spcAft>
                <a:spcPts val="0"/>
              </a:spcAft>
              <a:buSzPts val="1100"/>
              <a:buChar char="●"/>
            </a:pPr>
            <a:r>
              <a:rPr lang="en"/>
              <a:t>Even without specific P2MP deployment data, it’s clear that geographic separation between P2MP and FSS is one of the key factors in determining coexistence.</a:t>
            </a:r>
            <a:endParaRPr/>
          </a:p>
          <a:p>
            <a:pPr marL="457200" lvl="0" indent="-298450" rtl="0">
              <a:spcBef>
                <a:spcPts val="0"/>
              </a:spcBef>
              <a:spcAft>
                <a:spcPts val="0"/>
              </a:spcAft>
              <a:buSzPts val="1100"/>
              <a:buChar char="●"/>
            </a:pPr>
            <a:r>
              <a:rPr lang="en"/>
              <a:t>We can take a general look at FSS deployments with respect to U.S. population to gain a better understanding of areas that are amenable to coexistence.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8" name="Shape 2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rtl="0">
              <a:spcBef>
                <a:spcPts val="0"/>
              </a:spcBef>
              <a:spcAft>
                <a:spcPts val="0"/>
              </a:spcAft>
              <a:buSzPts val="1100"/>
              <a:buChar char="●"/>
            </a:pPr>
            <a:r>
              <a:rPr lang="en"/>
              <a:t>FSS roughly follows population -- densely populated urban areas have the highest density of earth stations, and therefore generally not as amenable to P2MP deployments.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5" name="Shape 3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rtl="0">
              <a:spcBef>
                <a:spcPts val="0"/>
              </a:spcBef>
              <a:spcAft>
                <a:spcPts val="0"/>
              </a:spcAft>
              <a:buSzPts val="1100"/>
              <a:buChar char="●"/>
            </a:pPr>
            <a:r>
              <a:rPr lang="en"/>
              <a:t>The fewer the number of earth stations to coordinate against, the more likely there will be success in P2MP coordination.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9" name="Shape 3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rtl="0">
              <a:spcBef>
                <a:spcPts val="0"/>
              </a:spcBef>
              <a:spcAft>
                <a:spcPts val="0"/>
              </a:spcAft>
              <a:buSzPts val="1100"/>
              <a:buChar char="●"/>
            </a:pPr>
            <a:r>
              <a:rPr lang="en"/>
              <a:t>White areas are either no-go zones, either because of zero population, or areas with more than 20 fss in 100 km square box.</a:t>
            </a:r>
            <a:endParaRPr/>
          </a:p>
          <a:p>
            <a:pPr marL="457200" lvl="0" indent="-298450" rtl="0">
              <a:spcBef>
                <a:spcPts val="0"/>
              </a:spcBef>
              <a:spcAft>
                <a:spcPts val="0"/>
              </a:spcAft>
              <a:buSzPts val="1100"/>
              <a:buChar char="●"/>
            </a:pPr>
            <a:r>
              <a:rPr lang="en"/>
              <a:t>Generally blocked coastal areas are due to number of FSS, while areas in the central desert are lack of population.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8" name="Shape 3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rtl="0">
              <a:spcBef>
                <a:spcPts val="0"/>
              </a:spcBef>
              <a:spcAft>
                <a:spcPts val="0"/>
              </a:spcAft>
              <a:buSzPts val="1100"/>
              <a:buChar char="●"/>
            </a:pPr>
            <a:r>
              <a:rPr lang="en"/>
              <a:t>Prime areas for P2MP and FSS co-existence include a high percentage of underserved rural areas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 name="Shape 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rtl="0">
              <a:spcBef>
                <a:spcPts val="0"/>
              </a:spcBef>
              <a:spcAft>
                <a:spcPts val="0"/>
              </a:spcAft>
              <a:buSzPts val="1100"/>
              <a:buChar char="●"/>
            </a:pPr>
            <a:r>
              <a:rPr lang="en"/>
              <a:t>If only co-channel is considered, we could provide broadband service virtually immediately to tens of millions of Americans.</a:t>
            </a:r>
            <a:endParaRPr/>
          </a:p>
          <a:p>
            <a:pPr marL="457200" lvl="0" indent="-298450">
              <a:spcBef>
                <a:spcPts val="0"/>
              </a:spcBef>
              <a:spcAft>
                <a:spcPts val="0"/>
              </a:spcAft>
              <a:buSzPts val="1100"/>
              <a:buChar char="●"/>
            </a:pPr>
            <a:r>
              <a:rPr lang="en"/>
              <a:t>If non-co-channel operation is considered, that number expands to as many as 120 million Americans, depending on actual FSS frequency use, which is unknown.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6" name="Shape 3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rtl="0">
              <a:spcBef>
                <a:spcPts val="0"/>
              </a:spcBef>
              <a:spcAft>
                <a:spcPts val="0"/>
              </a:spcAft>
              <a:buSzPts val="1100"/>
              <a:buChar char="●"/>
            </a:pPr>
            <a:r>
              <a:rPr lang="en"/>
              <a:t>Interesting “blue holes” with reasonably large populations but extremely low density of FSS (e.g, between Huntsville AL and Chattanooga TN; and near Savannah/Brunswick GA, among others).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5" name="Shape 3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spcBef>
                <a:spcPts val="0"/>
              </a:spcBef>
              <a:spcAft>
                <a:spcPts val="0"/>
              </a:spcAft>
              <a:buSzPts val="1100"/>
              <a:buChar char="●"/>
            </a:pPr>
            <a:r>
              <a:rPr lang="en"/>
              <a:t>Fraction of population (left side, on a log scale) that lives farther than a given distance from the closes FSS earth station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5" name="Shape 3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1" name="Shape 3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spcBef>
                <a:spcPts val="0"/>
              </a:spcBef>
              <a:spcAft>
                <a:spcPts val="0"/>
              </a:spcAft>
              <a:buSzPts val="1100"/>
              <a:buChar char="●"/>
            </a:pPr>
            <a:r>
              <a:rPr lang="en"/>
              <a:t>Region falls in a yellow area in slide 14</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8" name="Shape 3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5" name="Shape 3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spcBef>
                <a:spcPts val="0"/>
              </a:spcBef>
              <a:spcAft>
                <a:spcPts val="0"/>
              </a:spcAft>
              <a:buSzPts val="1100"/>
              <a:buChar char="●"/>
            </a:pPr>
            <a:r>
              <a:rPr lang="en"/>
              <a:t>This slide demonstrates why FSS validation is an important part of the analysis (perhaps the most important)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0" name="Shape 4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rtl="0">
              <a:spcBef>
                <a:spcPts val="0"/>
              </a:spcBef>
              <a:spcAft>
                <a:spcPts val="0"/>
              </a:spcAft>
              <a:buSzPts val="1100"/>
              <a:buChar char="●"/>
            </a:pPr>
            <a:r>
              <a:rPr lang="en"/>
              <a:t>General overview of P2MP deployment area, looking west towards the Pacific Ocean</a:t>
            </a:r>
            <a:endParaRPr/>
          </a:p>
          <a:p>
            <a:pPr marL="457200" lvl="0" indent="-298450" rtl="0">
              <a:spcBef>
                <a:spcPts val="0"/>
              </a:spcBef>
              <a:spcAft>
                <a:spcPts val="0"/>
              </a:spcAft>
              <a:buSzPts val="1100"/>
              <a:buChar char="●"/>
            </a:pPr>
            <a:r>
              <a:rPr lang="en"/>
              <a:t>Base points north (right); emissions are within green beam (same colors used in cartoon)</a:t>
            </a:r>
            <a:endParaRPr/>
          </a:p>
          <a:p>
            <a:pPr marL="457200" lvl="0" indent="-298450" rtl="0">
              <a:spcBef>
                <a:spcPts val="0"/>
              </a:spcBef>
              <a:spcAft>
                <a:spcPts val="0"/>
              </a:spcAft>
              <a:buSzPts val="1100"/>
              <a:buChar char="●"/>
            </a:pPr>
            <a:r>
              <a:rPr lang="en"/>
              <a:t>Customers/CPE are the red dots, whose blue beams point back at the base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6" name="Shape 4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spcBef>
                <a:spcPts val="0"/>
              </a:spcBef>
              <a:spcAft>
                <a:spcPts val="0"/>
              </a:spcAft>
              <a:buSzPts val="1100"/>
              <a:buChar char="●"/>
            </a:pPr>
            <a:r>
              <a:rPr lang="en"/>
              <a:t>Overview of where FSS are with respect to P2MP deployment</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0" name="Shape 4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spcBef>
                <a:spcPts val="0"/>
              </a:spcBef>
              <a:spcAft>
                <a:spcPts val="0"/>
              </a:spcAft>
              <a:buSzPts val="1100"/>
              <a:buChar char="●"/>
            </a:pPr>
            <a:r>
              <a:rPr lang="en"/>
              <a:t>Assumptions about 3.7 GHz replacement/overlay uses CBRS Cat B EIRP levels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7" name="Shape 4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spcBef>
                <a:spcPts val="0"/>
              </a:spcBef>
              <a:spcAft>
                <a:spcPts val="0"/>
              </a:spcAft>
              <a:buSzPts val="1100"/>
              <a:buChar char="●"/>
            </a:pPr>
            <a:r>
              <a:rPr lang="en"/>
              <a:t>Two-dimensional (azimuth/elevation) antenna profiles for P2MP system, if interested</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spcBef>
                <a:spcPts val="0"/>
              </a:spcBef>
              <a:spcAft>
                <a:spcPts val="0"/>
              </a:spcAft>
              <a:buSzPts val="1100"/>
              <a:buChar char="●"/>
            </a:pPr>
            <a:r>
              <a:rPr lang="en"/>
              <a:t>We’ll look at a high-level overview of the co-existence issues</a:t>
            </a:r>
            <a:endParaRPr/>
          </a:p>
          <a:p>
            <a:pPr marL="457200" lvl="0" indent="-298450">
              <a:spcBef>
                <a:spcPts val="0"/>
              </a:spcBef>
              <a:spcAft>
                <a:spcPts val="0"/>
              </a:spcAft>
              <a:buSzPts val="1100"/>
              <a:buChar char="●"/>
            </a:pPr>
            <a:r>
              <a:rPr lang="en"/>
              <a:t>followed by an examination of how much of the country is ripe for sharing</a:t>
            </a:r>
            <a:endParaRPr/>
          </a:p>
          <a:p>
            <a:pPr marL="457200" lvl="0" indent="-298450">
              <a:spcBef>
                <a:spcPts val="0"/>
              </a:spcBef>
              <a:spcAft>
                <a:spcPts val="0"/>
              </a:spcAft>
              <a:buSzPts val="1100"/>
              <a:buChar char="●"/>
            </a:pPr>
            <a:r>
              <a:rPr lang="en"/>
              <a:t>and then dive into a more detailed analysis based on an actual deployment.</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5" name="Shape 4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3" name="Shape 4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rtl="0">
              <a:spcBef>
                <a:spcPts val="0"/>
              </a:spcBef>
              <a:spcAft>
                <a:spcPts val="0"/>
              </a:spcAft>
              <a:buSzPts val="1100"/>
              <a:buChar char="●"/>
            </a:pPr>
            <a:r>
              <a:rPr lang="en"/>
              <a:t>Worst and best cases are with respect to pointing of the individual FSS earth stations across their registered GSO range</a:t>
            </a:r>
            <a:endParaRPr/>
          </a:p>
          <a:p>
            <a:pPr marL="457200" lvl="0" indent="-298450">
              <a:spcBef>
                <a:spcPts val="0"/>
              </a:spcBef>
              <a:spcAft>
                <a:spcPts val="0"/>
              </a:spcAft>
              <a:buSzPts val="1100"/>
              <a:buChar char="●"/>
            </a:pPr>
            <a:r>
              <a:rPr lang="en"/>
              <a:t>Typically doesn’t make much difference. FSS 0 is the biggest difference. It’s closest to P2MP, but outside any of the P2MP beams. Total swing from worst-case to best-case is only about 7 dB. The rest are much smaller, if any.</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Shape 4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2" name="Shape 4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spcBef>
                <a:spcPts val="0"/>
              </a:spcBef>
              <a:spcAft>
                <a:spcPts val="0"/>
              </a:spcAft>
              <a:buSzPts val="1100"/>
              <a:buChar char="●"/>
            </a:pPr>
            <a:r>
              <a:rPr lang="en"/>
              <a:t>As FSS points farther east, the P2MP signals moves into closer sidelobes of the FSS dish</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0" name="Shape 4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rtl="0">
              <a:spcBef>
                <a:spcPts val="0"/>
              </a:spcBef>
              <a:spcAft>
                <a:spcPts val="0"/>
              </a:spcAft>
              <a:buSzPts val="1100"/>
              <a:buChar char="●"/>
            </a:pPr>
            <a:r>
              <a:rPr lang="en"/>
              <a:t>The two earth stations for which interference criterion is not met are ~40-50 km away, but in main beam of antenna, and essentially LOS as far as ITM knows.</a:t>
            </a:r>
            <a:endParaRPr/>
          </a:p>
          <a:p>
            <a:pPr marL="457200" lvl="0" indent="-298450" rtl="0">
              <a:spcBef>
                <a:spcPts val="0"/>
              </a:spcBef>
              <a:spcAft>
                <a:spcPts val="0"/>
              </a:spcAft>
              <a:buSzPts val="1100"/>
              <a:buChar char="●"/>
            </a:pPr>
            <a:r>
              <a:rPr lang="en"/>
              <a:t>Let’s take a closer look.</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7" name="Shape 4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spcBef>
                <a:spcPts val="0"/>
              </a:spcBef>
              <a:spcAft>
                <a:spcPts val="0"/>
              </a:spcAft>
              <a:buSzPts val="1100"/>
              <a:buChar char="●"/>
            </a:pPr>
            <a:r>
              <a:rPr lang="en"/>
              <a:t>Remember, over 1-5 km, we saw 40-60 dB of clutter loss over ITM in our measurements</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Shape 5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2" name="Shape 5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rtl="0">
              <a:spcBef>
                <a:spcPts val="0"/>
              </a:spcBef>
              <a:spcAft>
                <a:spcPts val="0"/>
              </a:spcAft>
              <a:buSzPts val="1100"/>
              <a:buChar char="●"/>
            </a:pPr>
            <a:r>
              <a:rPr lang="en"/>
              <a:t>Similar situation to previous</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Shape 52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0" name="Shape 5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Shape 53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7" name="Shape 5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6" name="Shape 5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Shape 55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4" name="Shape 5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Shape 5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3" name="Shape 5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Shape 5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1" name="Shape 5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Shape 5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1" name="Shape 5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rtl="0">
              <a:spcBef>
                <a:spcPts val="0"/>
              </a:spcBef>
              <a:spcAft>
                <a:spcPts val="0"/>
              </a:spcAft>
              <a:buSzPts val="1100"/>
              <a:buChar char="●"/>
            </a:pPr>
            <a:r>
              <a:rPr lang="en"/>
              <a:t>Cartoon overview</a:t>
            </a:r>
            <a:endParaRPr/>
          </a:p>
          <a:p>
            <a:pPr marL="457200" lvl="0" indent="-298450" rtl="0">
              <a:spcBef>
                <a:spcPts val="0"/>
              </a:spcBef>
              <a:spcAft>
                <a:spcPts val="0"/>
              </a:spcAft>
              <a:buSzPts val="1100"/>
              <a:buChar char="●"/>
            </a:pPr>
            <a:r>
              <a:rPr lang="en"/>
              <a:t>P2MP base bottom center</a:t>
            </a:r>
            <a:endParaRPr/>
          </a:p>
          <a:p>
            <a:pPr marL="457200" lvl="0" indent="-298450" rtl="0">
              <a:spcBef>
                <a:spcPts val="0"/>
              </a:spcBef>
              <a:spcAft>
                <a:spcPts val="0"/>
              </a:spcAft>
              <a:buSzPts val="1100"/>
              <a:buChar char="●"/>
            </a:pPr>
            <a:r>
              <a:rPr lang="en"/>
              <a:t>Sectorized antenna, beam shown in green</a:t>
            </a:r>
            <a:endParaRPr/>
          </a:p>
          <a:p>
            <a:pPr marL="457200" lvl="0" indent="-298450" rtl="0">
              <a:spcBef>
                <a:spcPts val="0"/>
              </a:spcBef>
              <a:spcAft>
                <a:spcPts val="0"/>
              </a:spcAft>
              <a:buSzPts val="1100"/>
              <a:buChar char="●"/>
            </a:pPr>
            <a:r>
              <a:rPr lang="en"/>
              <a:t>Serves a number of homes represented by “Customer Premise Equipment,” which transmit on the same frequency back to base (blue beams)</a:t>
            </a:r>
            <a:endParaRPr/>
          </a:p>
          <a:p>
            <a:pPr marL="457200" lvl="0" indent="-298450" rtl="0">
              <a:spcBef>
                <a:spcPts val="0"/>
              </a:spcBef>
              <a:spcAft>
                <a:spcPts val="0"/>
              </a:spcAft>
              <a:buSzPts val="1100"/>
              <a:buChar char="●"/>
            </a:pPr>
            <a:r>
              <a:rPr lang="en"/>
              <a:t>Several FSS earth stations in the area</a:t>
            </a:r>
            <a:endParaRPr/>
          </a:p>
          <a:p>
            <a:pPr marL="457200" lvl="0" indent="-298450">
              <a:spcBef>
                <a:spcPts val="0"/>
              </a:spcBef>
              <a:spcAft>
                <a:spcPts val="0"/>
              </a:spcAft>
              <a:buSzPts val="1100"/>
              <a:buChar char="●"/>
            </a:pPr>
            <a:r>
              <a:rPr lang="en"/>
              <a:t>Can they all co-exist? Let’s look at the factors that go into the determination.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rtl="0">
              <a:spcBef>
                <a:spcPts val="0"/>
              </a:spcBef>
              <a:spcAft>
                <a:spcPts val="0"/>
              </a:spcAft>
              <a:buSzPts val="1100"/>
              <a:buChar char="●"/>
            </a:pPr>
            <a:r>
              <a:rPr lang="en"/>
              <a:t>Basic formula for determining co-channel coexistence</a:t>
            </a:r>
            <a:endParaRPr/>
          </a:p>
          <a:p>
            <a:pPr marL="457200" lvl="0" indent="-298450" rtl="0">
              <a:spcBef>
                <a:spcPts val="0"/>
              </a:spcBef>
              <a:spcAft>
                <a:spcPts val="0"/>
              </a:spcAft>
              <a:buSzPts val="1100"/>
              <a:buChar char="●"/>
            </a:pPr>
            <a:r>
              <a:rPr lang="en"/>
              <a:t>The interference contribution for each P2MP node as received by a given earth station depends on …</a:t>
            </a:r>
            <a:endParaRPr/>
          </a:p>
          <a:p>
            <a:pPr marL="457200" lvl="0" indent="-298450">
              <a:spcBef>
                <a:spcPts val="0"/>
              </a:spcBef>
              <a:spcAft>
                <a:spcPts val="0"/>
              </a:spcAft>
              <a:buSzPts val="1100"/>
              <a:buChar char="●"/>
            </a:pPr>
            <a:r>
              <a:rPr lang="en"/>
              <a:t>Total interference power at each earth station j is the sum of the contributions from each of the P2MP nodes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rtl="0">
              <a:spcBef>
                <a:spcPts val="0"/>
              </a:spcBef>
              <a:spcAft>
                <a:spcPts val="0"/>
              </a:spcAft>
              <a:buSzPts val="1100"/>
              <a:buChar char="●"/>
            </a:pPr>
            <a:r>
              <a:rPr lang="en"/>
              <a:t>We use ITM. It’s a very conservative model because it doesn’t specifically take clutter into account, as we determined from millions of propagation loss data points, which exceed ITM by 40-60 dB on average.</a:t>
            </a:r>
            <a:endParaRPr/>
          </a:p>
          <a:p>
            <a:pPr marL="457200" lvl="0" indent="-298450">
              <a:spcBef>
                <a:spcPts val="0"/>
              </a:spcBef>
              <a:spcAft>
                <a:spcPts val="0"/>
              </a:spcAft>
              <a:buSzPts val="1100"/>
              <a:buChar char="●"/>
            </a:pPr>
            <a:r>
              <a:rPr lang="en"/>
              <a:t>For ITM, think of Manhattan analogy.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rtl="0">
              <a:spcBef>
                <a:spcPts val="0"/>
              </a:spcBef>
              <a:spcAft>
                <a:spcPts val="0"/>
              </a:spcAft>
              <a:buSzPts val="1100"/>
              <a:buChar char="●"/>
            </a:pPr>
            <a:r>
              <a:rPr lang="en"/>
              <a:t>Co-existence means that all FSS in the areas meet an aggregate power spectral density interference limit of -129 dBm/MHz</a:t>
            </a:r>
            <a:endParaRPr/>
          </a:p>
          <a:p>
            <a:pPr marL="457200" lvl="0" indent="-298450">
              <a:spcBef>
                <a:spcPts val="0"/>
              </a:spcBef>
              <a:spcAft>
                <a:spcPts val="0"/>
              </a:spcAft>
              <a:buSzPts val="1100"/>
              <a:buChar char="●"/>
            </a:pPr>
            <a:r>
              <a:rPr lang="en"/>
              <a:t>Same limit as used for CBRS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spcBef>
                <a:spcPts val="0"/>
              </a:spcBef>
              <a:spcAft>
                <a:spcPts val="0"/>
              </a:spcAft>
              <a:buSzPts val="1100"/>
              <a:buChar char="●"/>
            </a:pPr>
            <a:r>
              <a:rPr lang="en"/>
              <a:t>Factors that influence the key variables in the interference equation (slide 6)</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noFill/>
        <a:effectLst/>
      </p:bgPr>
    </p:bg>
    <p:spTree>
      <p:nvGrpSpPr>
        <p:cNvPr id="1" name="Shape 14"/>
        <p:cNvGrpSpPr/>
        <p:nvPr/>
      </p:nvGrpSpPr>
      <p:grpSpPr>
        <a:xfrm>
          <a:off x="0" y="0"/>
          <a:ext cx="0" cy="0"/>
          <a:chOff x="0" y="0"/>
          <a:chExt cx="0" cy="0"/>
        </a:xfrm>
      </p:grpSpPr>
      <p:cxnSp>
        <p:nvCxnSpPr>
          <p:cNvPr id="15" name="Shape 15"/>
          <p:cNvCxnSpPr/>
          <p:nvPr/>
        </p:nvCxnSpPr>
        <p:spPr>
          <a:xfrm>
            <a:off x="2372700" y="1524000"/>
            <a:ext cx="0" cy="2281200"/>
          </a:xfrm>
          <a:prstGeom prst="straightConnector1">
            <a:avLst/>
          </a:prstGeom>
          <a:noFill/>
          <a:ln w="9525" cap="flat" cmpd="sng">
            <a:solidFill>
              <a:srgbClr val="BFBFBF"/>
            </a:solidFill>
            <a:prstDash val="solid"/>
            <a:round/>
            <a:headEnd type="none" w="sm" len="sm"/>
            <a:tailEnd type="none" w="sm" len="sm"/>
          </a:ln>
        </p:spPr>
      </p:cxnSp>
      <p:sp>
        <p:nvSpPr>
          <p:cNvPr id="16" name="Shape 16"/>
          <p:cNvSpPr txBox="1">
            <a:spLocks noGrp="1"/>
          </p:cNvSpPr>
          <p:nvPr>
            <p:ph type="ctrTitle"/>
          </p:nvPr>
        </p:nvSpPr>
        <p:spPr>
          <a:xfrm>
            <a:off x="2527618" y="1632086"/>
            <a:ext cx="6167100" cy="1102500"/>
          </a:xfrm>
          <a:prstGeom prst="rect">
            <a:avLst/>
          </a:prstGeom>
        </p:spPr>
        <p:txBody>
          <a:bodyPr spcFirstLastPara="1" wrap="square" lIns="91425" tIns="91425" rIns="91425" bIns="91425" anchor="b" anchorCtr="0"/>
          <a:lstStyle>
            <a:lvl1pPr lvl="0" rtl="0">
              <a:spcBef>
                <a:spcPts val="800"/>
              </a:spcBef>
              <a:spcAft>
                <a:spcPts val="0"/>
              </a:spcAft>
              <a:buSzPts val="4000"/>
              <a:buFont typeface="Roboto"/>
              <a:buNone/>
              <a:defRPr sz="4000">
                <a:latin typeface="Roboto"/>
                <a:ea typeface="Roboto"/>
                <a:cs typeface="Roboto"/>
                <a:sym typeface="Roboto"/>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17" name="Shape 17"/>
          <p:cNvSpPr txBox="1">
            <a:spLocks noGrp="1"/>
          </p:cNvSpPr>
          <p:nvPr>
            <p:ph type="subTitle" idx="1"/>
          </p:nvPr>
        </p:nvSpPr>
        <p:spPr>
          <a:xfrm>
            <a:off x="2527618" y="2827601"/>
            <a:ext cx="6167100" cy="975300"/>
          </a:xfrm>
          <a:prstGeom prst="rect">
            <a:avLst/>
          </a:prstGeom>
        </p:spPr>
        <p:txBody>
          <a:bodyPr spcFirstLastPara="1" wrap="square" lIns="91425" tIns="91425" rIns="91425" bIns="91425" anchor="t" anchorCtr="0"/>
          <a:lstStyle>
            <a:lvl1pPr lvl="0" rtl="0">
              <a:lnSpc>
                <a:spcPct val="90000"/>
              </a:lnSpc>
              <a:spcBef>
                <a:spcPts val="0"/>
              </a:spcBef>
              <a:spcAft>
                <a:spcPts val="0"/>
              </a:spcAft>
              <a:buClr>
                <a:schemeClr val="dk2"/>
              </a:buClr>
              <a:buSzPts val="2800"/>
              <a:buFont typeface="Roboto Condensed"/>
              <a:buNone/>
              <a:defRPr sz="2800">
                <a:solidFill>
                  <a:schemeClr val="dk2"/>
                </a:solidFill>
                <a:latin typeface="Roboto Condensed"/>
                <a:ea typeface="Roboto Condensed"/>
                <a:cs typeface="Roboto Condensed"/>
                <a:sym typeface="Roboto Condensed"/>
              </a:defRPr>
            </a:lvl1pPr>
            <a:lvl2pPr lvl="1" rtl="0">
              <a:lnSpc>
                <a:spcPct val="90000"/>
              </a:lnSpc>
              <a:spcBef>
                <a:spcPts val="0"/>
              </a:spcBef>
              <a:spcAft>
                <a:spcPts val="0"/>
              </a:spcAft>
              <a:buClr>
                <a:schemeClr val="dk2"/>
              </a:buClr>
              <a:buSzPts val="2800"/>
              <a:buNone/>
              <a:defRPr sz="2800">
                <a:solidFill>
                  <a:schemeClr val="dk2"/>
                </a:solidFill>
              </a:defRPr>
            </a:lvl2pPr>
            <a:lvl3pPr lvl="2" rtl="0">
              <a:lnSpc>
                <a:spcPct val="90000"/>
              </a:lnSpc>
              <a:spcBef>
                <a:spcPts val="0"/>
              </a:spcBef>
              <a:spcAft>
                <a:spcPts val="0"/>
              </a:spcAft>
              <a:buClr>
                <a:schemeClr val="dk2"/>
              </a:buClr>
              <a:buSzPts val="2800"/>
              <a:buNone/>
              <a:defRPr sz="2800">
                <a:solidFill>
                  <a:schemeClr val="dk2"/>
                </a:solidFill>
              </a:defRPr>
            </a:lvl3pPr>
            <a:lvl4pPr lvl="3" rtl="0">
              <a:lnSpc>
                <a:spcPct val="90000"/>
              </a:lnSpc>
              <a:spcBef>
                <a:spcPts val="0"/>
              </a:spcBef>
              <a:spcAft>
                <a:spcPts val="0"/>
              </a:spcAft>
              <a:buClr>
                <a:schemeClr val="dk2"/>
              </a:buClr>
              <a:buSzPts val="2800"/>
              <a:buNone/>
              <a:defRPr sz="2800">
                <a:solidFill>
                  <a:schemeClr val="dk2"/>
                </a:solidFill>
              </a:defRPr>
            </a:lvl4pPr>
            <a:lvl5pPr lvl="4" rtl="0">
              <a:lnSpc>
                <a:spcPct val="90000"/>
              </a:lnSpc>
              <a:spcBef>
                <a:spcPts val="0"/>
              </a:spcBef>
              <a:spcAft>
                <a:spcPts val="0"/>
              </a:spcAft>
              <a:buClr>
                <a:schemeClr val="dk2"/>
              </a:buClr>
              <a:buSzPts val="2800"/>
              <a:buNone/>
              <a:defRPr sz="2800">
                <a:solidFill>
                  <a:schemeClr val="dk2"/>
                </a:solidFill>
              </a:defRPr>
            </a:lvl5pPr>
            <a:lvl6pPr lvl="5" rtl="0">
              <a:lnSpc>
                <a:spcPct val="90000"/>
              </a:lnSpc>
              <a:spcBef>
                <a:spcPts val="0"/>
              </a:spcBef>
              <a:spcAft>
                <a:spcPts val="0"/>
              </a:spcAft>
              <a:buClr>
                <a:schemeClr val="dk2"/>
              </a:buClr>
              <a:buSzPts val="2800"/>
              <a:buNone/>
              <a:defRPr sz="2800">
                <a:solidFill>
                  <a:schemeClr val="dk2"/>
                </a:solidFill>
              </a:defRPr>
            </a:lvl6pPr>
            <a:lvl7pPr lvl="6" rtl="0">
              <a:lnSpc>
                <a:spcPct val="90000"/>
              </a:lnSpc>
              <a:spcBef>
                <a:spcPts val="0"/>
              </a:spcBef>
              <a:spcAft>
                <a:spcPts val="0"/>
              </a:spcAft>
              <a:buClr>
                <a:schemeClr val="dk2"/>
              </a:buClr>
              <a:buSzPts val="2800"/>
              <a:buNone/>
              <a:defRPr sz="2800">
                <a:solidFill>
                  <a:schemeClr val="dk2"/>
                </a:solidFill>
              </a:defRPr>
            </a:lvl7pPr>
            <a:lvl8pPr lvl="7" rtl="0">
              <a:lnSpc>
                <a:spcPct val="90000"/>
              </a:lnSpc>
              <a:spcBef>
                <a:spcPts val="0"/>
              </a:spcBef>
              <a:spcAft>
                <a:spcPts val="0"/>
              </a:spcAft>
              <a:buClr>
                <a:schemeClr val="dk2"/>
              </a:buClr>
              <a:buSzPts val="2800"/>
              <a:buNone/>
              <a:defRPr sz="2800">
                <a:solidFill>
                  <a:schemeClr val="dk2"/>
                </a:solidFill>
              </a:defRPr>
            </a:lvl8pPr>
            <a:lvl9pPr lvl="8" rtl="0">
              <a:lnSpc>
                <a:spcPct val="90000"/>
              </a:lnSpc>
              <a:spcBef>
                <a:spcPts val="0"/>
              </a:spcBef>
              <a:spcAft>
                <a:spcPts val="0"/>
              </a:spcAft>
              <a:buClr>
                <a:schemeClr val="dk2"/>
              </a:buClr>
              <a:buSzPts val="2800"/>
              <a:buNone/>
              <a:defRPr sz="2800">
                <a:solidFill>
                  <a:schemeClr val="dk2"/>
                </a:solidFill>
              </a:defRPr>
            </a:lvl9pPr>
          </a:lstStyle>
          <a:p>
            <a:endParaRPr/>
          </a:p>
        </p:txBody>
      </p:sp>
      <p:pic>
        <p:nvPicPr>
          <p:cNvPr id="18" name="Shape 18" descr="new_googlelogo_color_272x92dp.png"/>
          <p:cNvPicPr preferRelativeResize="0"/>
          <p:nvPr/>
        </p:nvPicPr>
        <p:blipFill>
          <a:blip r:embed="rId2">
            <a:alphaModFix/>
          </a:blip>
          <a:stretch>
            <a:fillRect/>
          </a:stretch>
        </p:blipFill>
        <p:spPr>
          <a:xfrm>
            <a:off x="417772" y="2665956"/>
            <a:ext cx="1246169" cy="421500"/>
          </a:xfrm>
          <a:prstGeom prst="rect">
            <a:avLst/>
          </a:prstGeom>
          <a:noFill/>
          <a:ln>
            <a:noFill/>
          </a:ln>
        </p:spPr>
      </p:pic>
      <p:sp>
        <p:nvSpPr>
          <p:cNvPr id="19" name="Shape 1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pic>
        <p:nvPicPr>
          <p:cNvPr id="20" name="Shape 20"/>
          <p:cNvPicPr preferRelativeResize="0"/>
          <p:nvPr/>
        </p:nvPicPr>
        <p:blipFill>
          <a:blip r:embed="rId3">
            <a:alphaModFix/>
          </a:blip>
          <a:stretch>
            <a:fillRect/>
          </a:stretch>
        </p:blipFill>
        <p:spPr>
          <a:xfrm>
            <a:off x="246345" y="1676400"/>
            <a:ext cx="1228725" cy="9620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75102" y="495298"/>
            <a:ext cx="8229600" cy="649200"/>
          </a:xfrm>
          <a:prstGeom prst="rect">
            <a:avLst/>
          </a:prstGeom>
        </p:spPr>
        <p:txBody>
          <a:bodyPr spcFirstLastPara="1" wrap="square" lIns="91425" tIns="91425" rIns="91425" bIns="91425" anchor="t" anchorCtr="0"/>
          <a:lstStyle>
            <a:lvl1pPr lvl="0" rtl="0">
              <a:spcBef>
                <a:spcPts val="0"/>
              </a:spcBef>
              <a:spcAft>
                <a:spcPts val="0"/>
              </a:spcAft>
              <a:buSzPts val="2400"/>
              <a:buFont typeface="Roboto"/>
              <a:buNone/>
              <a:defRPr>
                <a:latin typeface="Roboto"/>
                <a:ea typeface="Roboto"/>
                <a:cs typeface="Roboto"/>
                <a:sym typeface="Roboto"/>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23" name="Shape 23"/>
          <p:cNvSpPr txBox="1">
            <a:spLocks noGrp="1"/>
          </p:cNvSpPr>
          <p:nvPr>
            <p:ph type="body" idx="1"/>
          </p:nvPr>
        </p:nvSpPr>
        <p:spPr>
          <a:xfrm>
            <a:off x="375101" y="1253683"/>
            <a:ext cx="8229600" cy="34287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Font typeface="Roboto"/>
              <a:buChar char="●"/>
              <a:defRPr sz="1800">
                <a:latin typeface="Roboto"/>
                <a:ea typeface="Roboto"/>
                <a:cs typeface="Roboto"/>
                <a:sym typeface="Roboto"/>
              </a:defRPr>
            </a:lvl1pPr>
            <a:lvl2pPr marL="914400" lvl="1" indent="-317500" rtl="0">
              <a:spcBef>
                <a:spcPts val="0"/>
              </a:spcBef>
              <a:spcAft>
                <a:spcPts val="0"/>
              </a:spcAft>
              <a:buSzPts val="1400"/>
              <a:buFont typeface="Roboto"/>
              <a:buChar char="○"/>
              <a:defRPr sz="1400">
                <a:latin typeface="Roboto"/>
                <a:ea typeface="Roboto"/>
                <a:cs typeface="Roboto"/>
                <a:sym typeface="Roboto"/>
              </a:defRPr>
            </a:lvl2pPr>
            <a:lvl3pPr marL="1371600" lvl="2" indent="-304800" rtl="0">
              <a:spcBef>
                <a:spcPts val="0"/>
              </a:spcBef>
              <a:spcAft>
                <a:spcPts val="0"/>
              </a:spcAft>
              <a:buSzPts val="1200"/>
              <a:buFont typeface="Roboto"/>
              <a:buChar char="■"/>
              <a:defRPr sz="1200">
                <a:latin typeface="Roboto"/>
                <a:ea typeface="Roboto"/>
                <a:cs typeface="Roboto"/>
                <a:sym typeface="Roboto"/>
              </a:defRPr>
            </a:lvl3pPr>
            <a:lvl4pPr marL="1828800" lvl="3" indent="-292100" rtl="0">
              <a:spcBef>
                <a:spcPts val="0"/>
              </a:spcBef>
              <a:spcAft>
                <a:spcPts val="0"/>
              </a:spcAft>
              <a:buSzPts val="1000"/>
              <a:buFont typeface="Roboto"/>
              <a:buChar char="●"/>
              <a:defRPr sz="1000">
                <a:latin typeface="Roboto"/>
                <a:ea typeface="Roboto"/>
                <a:cs typeface="Roboto"/>
                <a:sym typeface="Roboto"/>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4" name="Shape 24"/>
          <p:cNvSpPr txBox="1">
            <a:spLocks noGrp="1"/>
          </p:cNvSpPr>
          <p:nvPr>
            <p:ph type="sldNum" idx="12"/>
          </p:nvPr>
        </p:nvSpPr>
        <p:spPr>
          <a:xfrm>
            <a:off x="8556775" y="4870275"/>
            <a:ext cx="548700" cy="273300"/>
          </a:xfrm>
          <a:prstGeom prst="rect">
            <a:avLst/>
          </a:prstGeom>
        </p:spPr>
        <p:txBody>
          <a:bodyPr spcFirstLastPara="1" wrap="square" lIns="91425" tIns="91425" rIns="91425" bIns="91425" anchor="ctr" anchorCtr="0">
            <a:noAutofit/>
          </a:bodyPr>
          <a:lstStyle>
            <a:lvl1pPr lvl="0" rtl="0">
              <a:buNone/>
              <a:defRPr sz="1000">
                <a:latin typeface="Roboto"/>
                <a:ea typeface="Roboto"/>
                <a:cs typeface="Roboto"/>
                <a:sym typeface="Roboto"/>
              </a:defRPr>
            </a:lvl1pPr>
            <a:lvl2pPr lvl="1" rtl="0">
              <a:buNone/>
              <a:defRPr sz="1000">
                <a:latin typeface="Roboto"/>
                <a:ea typeface="Roboto"/>
                <a:cs typeface="Roboto"/>
                <a:sym typeface="Roboto"/>
              </a:defRPr>
            </a:lvl2pPr>
            <a:lvl3pPr lvl="2" rtl="0">
              <a:buNone/>
              <a:defRPr sz="1000">
                <a:latin typeface="Roboto"/>
                <a:ea typeface="Roboto"/>
                <a:cs typeface="Roboto"/>
                <a:sym typeface="Roboto"/>
              </a:defRPr>
            </a:lvl3pPr>
            <a:lvl4pPr lvl="3" rtl="0">
              <a:buNone/>
              <a:defRPr sz="1000">
                <a:latin typeface="Roboto"/>
                <a:ea typeface="Roboto"/>
                <a:cs typeface="Roboto"/>
                <a:sym typeface="Roboto"/>
              </a:defRPr>
            </a:lvl4pPr>
            <a:lvl5pPr lvl="4" rtl="0">
              <a:buNone/>
              <a:defRPr sz="1000">
                <a:latin typeface="Roboto"/>
                <a:ea typeface="Roboto"/>
                <a:cs typeface="Roboto"/>
                <a:sym typeface="Roboto"/>
              </a:defRPr>
            </a:lvl5pPr>
            <a:lvl6pPr lvl="5" rtl="0">
              <a:buNone/>
              <a:defRPr sz="1000">
                <a:latin typeface="Roboto"/>
                <a:ea typeface="Roboto"/>
                <a:cs typeface="Roboto"/>
                <a:sym typeface="Roboto"/>
              </a:defRPr>
            </a:lvl6pPr>
            <a:lvl7pPr lvl="6" rtl="0">
              <a:buNone/>
              <a:defRPr sz="1000">
                <a:latin typeface="Roboto"/>
                <a:ea typeface="Roboto"/>
                <a:cs typeface="Roboto"/>
                <a:sym typeface="Roboto"/>
              </a:defRPr>
            </a:lvl7pPr>
            <a:lvl8pPr lvl="7" rtl="0">
              <a:buNone/>
              <a:defRPr sz="1000">
                <a:latin typeface="Roboto"/>
                <a:ea typeface="Roboto"/>
                <a:cs typeface="Roboto"/>
                <a:sym typeface="Roboto"/>
              </a:defRPr>
            </a:lvl8pPr>
            <a:lvl9pPr lvl="8" rtl="0">
              <a:buNone/>
              <a:defRPr sz="1000">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75102" y="495298"/>
            <a:ext cx="8229600" cy="649200"/>
          </a:xfrm>
          <a:prstGeom prst="rect">
            <a:avLst/>
          </a:prstGeom>
        </p:spPr>
        <p:txBody>
          <a:bodyPr spcFirstLastPara="1" wrap="square" lIns="91425" tIns="91425" rIns="91425" bIns="91425" anchor="t" anchorCtr="0"/>
          <a:lstStyle>
            <a:lvl1pPr lvl="0" rtl="0">
              <a:spcBef>
                <a:spcPts val="0"/>
              </a:spcBef>
              <a:spcAft>
                <a:spcPts val="0"/>
              </a:spcAft>
              <a:buSzPts val="2400"/>
              <a:buFont typeface="Roboto"/>
              <a:buNone/>
              <a:defRPr>
                <a:latin typeface="Roboto"/>
                <a:ea typeface="Roboto"/>
                <a:cs typeface="Roboto"/>
                <a:sym typeface="Roboto"/>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27" name="Shape 27"/>
          <p:cNvSpPr txBox="1">
            <a:spLocks noGrp="1"/>
          </p:cNvSpPr>
          <p:nvPr>
            <p:ph type="body" idx="1"/>
          </p:nvPr>
        </p:nvSpPr>
        <p:spPr>
          <a:xfrm>
            <a:off x="4548233" y="1253683"/>
            <a:ext cx="4056600" cy="3429000"/>
          </a:xfrm>
          <a:prstGeom prst="rect">
            <a:avLst/>
          </a:prstGeom>
        </p:spPr>
        <p:txBody>
          <a:bodyPr spcFirstLastPara="1" wrap="square" lIns="91425" tIns="91425" rIns="91425" bIns="91425" anchor="t" anchorCtr="0"/>
          <a:lstStyle>
            <a:lvl1pPr marL="457200" lvl="0" indent="-355600" rtl="0">
              <a:spcBef>
                <a:spcPts val="0"/>
              </a:spcBef>
              <a:spcAft>
                <a:spcPts val="0"/>
              </a:spcAft>
              <a:buSzPts val="2000"/>
              <a:buFont typeface="Roboto"/>
              <a:buChar char="●"/>
              <a:defRPr>
                <a:latin typeface="Roboto"/>
                <a:ea typeface="Roboto"/>
                <a:cs typeface="Roboto"/>
                <a:sym typeface="Roboto"/>
              </a:defRPr>
            </a:lvl1pPr>
            <a:lvl2pPr marL="914400" lvl="1" indent="-342900" rtl="0">
              <a:spcBef>
                <a:spcPts val="0"/>
              </a:spcBef>
              <a:spcAft>
                <a:spcPts val="0"/>
              </a:spcAft>
              <a:buSzPts val="1800"/>
              <a:buFont typeface="Roboto"/>
              <a:buChar char="○"/>
              <a:defRPr>
                <a:latin typeface="Roboto"/>
                <a:ea typeface="Roboto"/>
                <a:cs typeface="Roboto"/>
                <a:sym typeface="Roboto"/>
              </a:defRPr>
            </a:lvl2pPr>
            <a:lvl3pPr marL="1371600" lvl="2" indent="-330200" rtl="0">
              <a:spcBef>
                <a:spcPts val="0"/>
              </a:spcBef>
              <a:spcAft>
                <a:spcPts val="0"/>
              </a:spcAft>
              <a:buSzPts val="1600"/>
              <a:buFont typeface="Roboto"/>
              <a:buChar char="■"/>
              <a:defRPr>
                <a:latin typeface="Roboto"/>
                <a:ea typeface="Roboto"/>
                <a:cs typeface="Roboto"/>
                <a:sym typeface="Roboto"/>
              </a:defRPr>
            </a:lvl3pPr>
            <a:lvl4pPr marL="1828800" lvl="3" indent="-330200" rtl="0">
              <a:spcBef>
                <a:spcPts val="0"/>
              </a:spcBef>
              <a:spcAft>
                <a:spcPts val="0"/>
              </a:spcAft>
              <a:buSzPts val="16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8" name="Shape 28"/>
          <p:cNvSpPr txBox="1">
            <a:spLocks noGrp="1"/>
          </p:cNvSpPr>
          <p:nvPr>
            <p:ph type="body" idx="2"/>
          </p:nvPr>
        </p:nvSpPr>
        <p:spPr>
          <a:xfrm>
            <a:off x="375102" y="1253683"/>
            <a:ext cx="4056600" cy="3429000"/>
          </a:xfrm>
          <a:prstGeom prst="rect">
            <a:avLst/>
          </a:prstGeom>
        </p:spPr>
        <p:txBody>
          <a:bodyPr spcFirstLastPara="1" wrap="square" lIns="91425" tIns="91425" rIns="91425" bIns="91425" anchor="t" anchorCtr="0"/>
          <a:lstStyle>
            <a:lvl1pPr marL="457200" lvl="0" indent="-355600" rtl="0">
              <a:spcBef>
                <a:spcPts val="0"/>
              </a:spcBef>
              <a:spcAft>
                <a:spcPts val="0"/>
              </a:spcAft>
              <a:buSzPts val="2000"/>
              <a:buFont typeface="Roboto"/>
              <a:buChar char="●"/>
              <a:defRPr>
                <a:latin typeface="Roboto"/>
                <a:ea typeface="Roboto"/>
                <a:cs typeface="Roboto"/>
                <a:sym typeface="Roboto"/>
              </a:defRPr>
            </a:lvl1pPr>
            <a:lvl2pPr marL="914400" lvl="1" indent="-342900" rtl="0">
              <a:spcBef>
                <a:spcPts val="0"/>
              </a:spcBef>
              <a:spcAft>
                <a:spcPts val="0"/>
              </a:spcAft>
              <a:buSzPts val="1800"/>
              <a:buFont typeface="Roboto"/>
              <a:buChar char="○"/>
              <a:defRPr>
                <a:latin typeface="Roboto"/>
                <a:ea typeface="Roboto"/>
                <a:cs typeface="Roboto"/>
                <a:sym typeface="Roboto"/>
              </a:defRPr>
            </a:lvl2pPr>
            <a:lvl3pPr marL="1371600" lvl="2" indent="-330200" rtl="0">
              <a:spcBef>
                <a:spcPts val="0"/>
              </a:spcBef>
              <a:spcAft>
                <a:spcPts val="0"/>
              </a:spcAft>
              <a:buSzPts val="1600"/>
              <a:buFont typeface="Roboto"/>
              <a:buChar char="■"/>
              <a:defRPr>
                <a:latin typeface="Roboto"/>
                <a:ea typeface="Roboto"/>
                <a:cs typeface="Roboto"/>
                <a:sym typeface="Roboto"/>
              </a:defRPr>
            </a:lvl3pPr>
            <a:lvl4pPr marL="1828800" lvl="3" indent="-330200" rtl="0">
              <a:spcBef>
                <a:spcPts val="0"/>
              </a:spcBef>
              <a:spcAft>
                <a:spcPts val="0"/>
              </a:spcAft>
              <a:buSzPts val="16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9" name="Shape 29"/>
          <p:cNvSpPr txBox="1">
            <a:spLocks noGrp="1"/>
          </p:cNvSpPr>
          <p:nvPr>
            <p:ph type="sldNum" idx="12"/>
          </p:nvPr>
        </p:nvSpPr>
        <p:spPr>
          <a:xfrm>
            <a:off x="8556775" y="4870275"/>
            <a:ext cx="548700" cy="2733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75102" y="495298"/>
            <a:ext cx="8229600" cy="649200"/>
          </a:xfrm>
          <a:prstGeom prst="rect">
            <a:avLst/>
          </a:prstGeom>
        </p:spPr>
        <p:txBody>
          <a:bodyPr spcFirstLastPara="1" wrap="square" lIns="91425" tIns="91425" rIns="91425" bIns="91425" anchor="t" anchorCtr="0"/>
          <a:lstStyle>
            <a:lvl1pPr lvl="0" rtl="0">
              <a:spcBef>
                <a:spcPts val="0"/>
              </a:spcBef>
              <a:spcAft>
                <a:spcPts val="0"/>
              </a:spcAft>
              <a:buSzPts val="2400"/>
              <a:buFont typeface="Roboto"/>
              <a:buNone/>
              <a:defRPr>
                <a:latin typeface="Roboto"/>
                <a:ea typeface="Roboto"/>
                <a:cs typeface="Roboto"/>
                <a:sym typeface="Roboto"/>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32" name="Shape 32"/>
          <p:cNvSpPr txBox="1">
            <a:spLocks noGrp="1"/>
          </p:cNvSpPr>
          <p:nvPr>
            <p:ph type="sldNum" idx="12"/>
          </p:nvPr>
        </p:nvSpPr>
        <p:spPr>
          <a:xfrm>
            <a:off x="8556775" y="4870275"/>
            <a:ext cx="548700" cy="2733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3"/>
        <p:cNvGrpSpPr/>
        <p:nvPr/>
      </p:nvGrpSpPr>
      <p:grpSpPr>
        <a:xfrm>
          <a:off x="0" y="0"/>
          <a:ext cx="0" cy="0"/>
          <a:chOff x="0" y="0"/>
          <a:chExt cx="0" cy="0"/>
        </a:xfrm>
      </p:grpSpPr>
      <p:sp>
        <p:nvSpPr>
          <p:cNvPr id="34" name="Shape 34"/>
          <p:cNvSpPr txBox="1">
            <a:spLocks noGrp="1"/>
          </p:cNvSpPr>
          <p:nvPr>
            <p:ph type="body" idx="1"/>
          </p:nvPr>
        </p:nvSpPr>
        <p:spPr>
          <a:xfrm>
            <a:off x="430915" y="3683300"/>
            <a:ext cx="8229600" cy="434400"/>
          </a:xfrm>
          <a:prstGeom prst="rect">
            <a:avLst/>
          </a:prstGeom>
        </p:spPr>
        <p:txBody>
          <a:bodyPr spcFirstLastPara="1" wrap="square" lIns="91425" tIns="91425" rIns="91425" bIns="91425" anchor="t" anchorCtr="0"/>
          <a:lstStyle>
            <a:lvl1pPr marL="457200" lvl="0" indent="-228600" rtl="0">
              <a:spcBef>
                <a:spcPts val="0"/>
              </a:spcBef>
              <a:spcAft>
                <a:spcPts val="0"/>
              </a:spcAft>
              <a:buClr>
                <a:schemeClr val="dk2"/>
              </a:buClr>
              <a:buSzPts val="2400"/>
              <a:buFont typeface="Roboto"/>
              <a:buNone/>
              <a:defRPr sz="2400">
                <a:solidFill>
                  <a:schemeClr val="dk2"/>
                </a:solidFill>
                <a:latin typeface="Roboto"/>
                <a:ea typeface="Roboto"/>
                <a:cs typeface="Roboto"/>
                <a:sym typeface="Roboto"/>
              </a:defRPr>
            </a:lvl1pPr>
          </a:lstStyle>
          <a:p>
            <a:endParaRPr/>
          </a:p>
        </p:txBody>
      </p:sp>
      <p:sp>
        <p:nvSpPr>
          <p:cNvPr id="35" name="Shape 35"/>
          <p:cNvSpPr txBox="1">
            <a:spLocks noGrp="1"/>
          </p:cNvSpPr>
          <p:nvPr>
            <p:ph type="sldNum" idx="12"/>
          </p:nvPr>
        </p:nvSpPr>
        <p:spPr>
          <a:xfrm>
            <a:off x="8556775" y="4870275"/>
            <a:ext cx="548700" cy="273300"/>
          </a:xfrm>
          <a:prstGeom prst="rect">
            <a:avLst/>
          </a:prstGeom>
        </p:spPr>
        <p:txBody>
          <a:bodyPr spcFirstLastPara="1" wrap="square" lIns="91425" tIns="91425" rIns="91425" bIns="91425" anchor="ctr"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
        <p:nvSpPr>
          <p:cNvPr id="37" name="Shape 37"/>
          <p:cNvSpPr txBox="1">
            <a:spLocks noGrp="1"/>
          </p:cNvSpPr>
          <p:nvPr>
            <p:ph type="sldNum" idx="12"/>
          </p:nvPr>
        </p:nvSpPr>
        <p:spPr>
          <a:xfrm>
            <a:off x="8556775" y="4870275"/>
            <a:ext cx="548700" cy="2733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unch-google">
    <p:bg>
      <p:bgPr>
        <a:solidFill>
          <a:schemeClr val="lt1"/>
        </a:solidFill>
        <a:effectLst/>
      </p:bgPr>
    </p:bg>
    <p:spTree>
      <p:nvGrpSpPr>
        <p:cNvPr id="1" name="Shape 5"/>
        <p:cNvGrpSpPr/>
        <p:nvPr/>
      </p:nvGrpSpPr>
      <p:grpSpPr>
        <a:xfrm>
          <a:off x="0" y="0"/>
          <a:ext cx="0" cy="0"/>
          <a:chOff x="0" y="0"/>
          <a:chExt cx="0" cy="0"/>
        </a:xfrm>
      </p:grpSpPr>
      <p:sp>
        <p:nvSpPr>
          <p:cNvPr id="6" name="Shape 6"/>
          <p:cNvSpPr/>
          <p:nvPr/>
        </p:nvSpPr>
        <p:spPr>
          <a:xfrm>
            <a:off x="0" y="0"/>
            <a:ext cx="9144000" cy="413100"/>
          </a:xfrm>
          <a:prstGeom prst="rect">
            <a:avLst/>
          </a:prstGeom>
          <a:solidFill>
            <a:srgbClr val="F2F2F2"/>
          </a:solidFill>
          <a:ln>
            <a:noFill/>
          </a:ln>
        </p:spPr>
        <p:txBody>
          <a:bodyPr spcFirstLastPara="1" wrap="square" lIns="91425" tIns="45700" rIns="91425" bIns="45700" anchor="ctr" anchorCtr="0">
            <a:noAutofit/>
          </a:bodyPr>
          <a:lstStyle/>
          <a:p>
            <a:pPr marL="0" lvl="0" indent="0">
              <a:spcBef>
                <a:spcPts val="0"/>
              </a:spcBef>
              <a:spcAft>
                <a:spcPts val="0"/>
              </a:spcAft>
              <a:buNone/>
            </a:pPr>
            <a:endParaRPr/>
          </a:p>
        </p:txBody>
      </p:sp>
      <p:cxnSp>
        <p:nvCxnSpPr>
          <p:cNvPr id="7" name="Shape 7"/>
          <p:cNvCxnSpPr/>
          <p:nvPr/>
        </p:nvCxnSpPr>
        <p:spPr>
          <a:xfrm>
            <a:off x="0" y="413147"/>
            <a:ext cx="9144000" cy="1200"/>
          </a:xfrm>
          <a:prstGeom prst="straightConnector1">
            <a:avLst/>
          </a:prstGeom>
          <a:noFill/>
          <a:ln w="12700" cap="flat" cmpd="sng">
            <a:solidFill>
              <a:srgbClr val="D4D4D4"/>
            </a:solidFill>
            <a:prstDash val="solid"/>
            <a:round/>
            <a:headEnd type="none" w="sm" len="sm"/>
            <a:tailEnd type="none" w="sm" len="sm"/>
          </a:ln>
        </p:spPr>
      </p:cxnSp>
      <p:sp>
        <p:nvSpPr>
          <p:cNvPr id="8" name="Shape 8"/>
          <p:cNvSpPr txBox="1">
            <a:spLocks noGrp="1"/>
          </p:cNvSpPr>
          <p:nvPr>
            <p:ph type="title"/>
          </p:nvPr>
        </p:nvSpPr>
        <p:spPr>
          <a:xfrm>
            <a:off x="375102" y="495298"/>
            <a:ext cx="8229600" cy="6492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400"/>
              <a:buNone/>
              <a:defRPr sz="2400">
                <a:solidFill>
                  <a:schemeClr val="dk1"/>
                </a:solidFill>
              </a:defRPr>
            </a:lvl1pPr>
            <a:lvl2pPr lvl="1" rtl="0">
              <a:spcBef>
                <a:spcPts val="0"/>
              </a:spcBef>
              <a:spcAft>
                <a:spcPts val="0"/>
              </a:spcAft>
              <a:buClr>
                <a:schemeClr val="dk1"/>
              </a:buClr>
              <a:buSzPts val="2400"/>
              <a:buNone/>
              <a:defRPr sz="2400">
                <a:solidFill>
                  <a:schemeClr val="dk1"/>
                </a:solidFill>
              </a:defRPr>
            </a:lvl2pPr>
            <a:lvl3pPr lvl="2" rtl="0">
              <a:spcBef>
                <a:spcPts val="0"/>
              </a:spcBef>
              <a:spcAft>
                <a:spcPts val="0"/>
              </a:spcAft>
              <a:buClr>
                <a:schemeClr val="dk1"/>
              </a:buClr>
              <a:buSzPts val="2400"/>
              <a:buNone/>
              <a:defRPr sz="2400">
                <a:solidFill>
                  <a:schemeClr val="dk1"/>
                </a:solidFill>
              </a:defRPr>
            </a:lvl3pPr>
            <a:lvl4pPr lvl="3" rtl="0">
              <a:spcBef>
                <a:spcPts val="0"/>
              </a:spcBef>
              <a:spcAft>
                <a:spcPts val="0"/>
              </a:spcAft>
              <a:buClr>
                <a:schemeClr val="dk1"/>
              </a:buClr>
              <a:buSzPts val="2400"/>
              <a:buNone/>
              <a:defRPr sz="2400">
                <a:solidFill>
                  <a:schemeClr val="dk1"/>
                </a:solidFill>
              </a:defRPr>
            </a:lvl4pPr>
            <a:lvl5pPr lvl="4" rtl="0">
              <a:spcBef>
                <a:spcPts val="0"/>
              </a:spcBef>
              <a:spcAft>
                <a:spcPts val="0"/>
              </a:spcAft>
              <a:buClr>
                <a:schemeClr val="dk1"/>
              </a:buClr>
              <a:buSzPts val="2400"/>
              <a:buNone/>
              <a:defRPr sz="2400">
                <a:solidFill>
                  <a:schemeClr val="dk1"/>
                </a:solidFill>
              </a:defRPr>
            </a:lvl5pPr>
            <a:lvl6pPr lvl="5" rtl="0">
              <a:spcBef>
                <a:spcPts val="0"/>
              </a:spcBef>
              <a:spcAft>
                <a:spcPts val="0"/>
              </a:spcAft>
              <a:buClr>
                <a:schemeClr val="dk1"/>
              </a:buClr>
              <a:buSzPts val="2400"/>
              <a:buNone/>
              <a:defRPr sz="2400">
                <a:solidFill>
                  <a:schemeClr val="dk1"/>
                </a:solidFill>
              </a:defRPr>
            </a:lvl6pPr>
            <a:lvl7pPr lvl="6" rtl="0">
              <a:spcBef>
                <a:spcPts val="0"/>
              </a:spcBef>
              <a:spcAft>
                <a:spcPts val="0"/>
              </a:spcAft>
              <a:buClr>
                <a:schemeClr val="dk1"/>
              </a:buClr>
              <a:buSzPts val="2400"/>
              <a:buNone/>
              <a:defRPr sz="2400">
                <a:solidFill>
                  <a:schemeClr val="dk1"/>
                </a:solidFill>
              </a:defRPr>
            </a:lvl7pPr>
            <a:lvl8pPr lvl="7" rtl="0">
              <a:spcBef>
                <a:spcPts val="0"/>
              </a:spcBef>
              <a:spcAft>
                <a:spcPts val="0"/>
              </a:spcAft>
              <a:buClr>
                <a:schemeClr val="dk1"/>
              </a:buClr>
              <a:buSzPts val="2400"/>
              <a:buNone/>
              <a:defRPr sz="2400">
                <a:solidFill>
                  <a:schemeClr val="dk1"/>
                </a:solidFill>
              </a:defRPr>
            </a:lvl8pPr>
            <a:lvl9pPr lvl="8" rtl="0">
              <a:spcBef>
                <a:spcPts val="0"/>
              </a:spcBef>
              <a:spcAft>
                <a:spcPts val="0"/>
              </a:spcAft>
              <a:buClr>
                <a:schemeClr val="dk1"/>
              </a:buClr>
              <a:buSzPts val="2400"/>
              <a:buNone/>
              <a:defRPr sz="2400">
                <a:solidFill>
                  <a:schemeClr val="dk1"/>
                </a:solidFill>
              </a:defRPr>
            </a:lvl9pPr>
          </a:lstStyle>
          <a:p>
            <a:endParaRPr/>
          </a:p>
        </p:txBody>
      </p:sp>
      <p:sp>
        <p:nvSpPr>
          <p:cNvPr id="9" name="Shape 9"/>
          <p:cNvSpPr txBox="1">
            <a:spLocks noGrp="1"/>
          </p:cNvSpPr>
          <p:nvPr>
            <p:ph type="body" idx="1"/>
          </p:nvPr>
        </p:nvSpPr>
        <p:spPr>
          <a:xfrm>
            <a:off x="375101" y="1253683"/>
            <a:ext cx="8229600" cy="3429000"/>
          </a:xfrm>
          <a:prstGeom prst="rect">
            <a:avLst/>
          </a:prstGeom>
          <a:noFill/>
          <a:ln>
            <a:noFill/>
          </a:ln>
        </p:spPr>
        <p:txBody>
          <a:bodyPr spcFirstLastPara="1" wrap="square" lIns="91425" tIns="91425" rIns="91425" bIns="91425" anchor="t" anchorCtr="0"/>
          <a:lstStyle>
            <a:lvl1pPr marL="457200" lvl="0" indent="-355600" rtl="0">
              <a:spcBef>
                <a:spcPts val="0"/>
              </a:spcBef>
              <a:spcAft>
                <a:spcPts val="0"/>
              </a:spcAft>
              <a:buClr>
                <a:schemeClr val="dk1"/>
              </a:buClr>
              <a:buSzPts val="2000"/>
              <a:buChar char="●"/>
              <a:defRPr sz="2000">
                <a:solidFill>
                  <a:schemeClr val="dk1"/>
                </a:solidFill>
              </a:defRPr>
            </a:lvl1pPr>
            <a:lvl2pPr marL="914400" lvl="1" indent="-342900" rtl="0">
              <a:spcBef>
                <a:spcPts val="0"/>
              </a:spcBef>
              <a:spcAft>
                <a:spcPts val="0"/>
              </a:spcAft>
              <a:buClr>
                <a:schemeClr val="dk1"/>
              </a:buClr>
              <a:buSzPts val="1800"/>
              <a:buChar char="○"/>
              <a:defRPr sz="18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10" name="Shape 10"/>
          <p:cNvSpPr txBox="1">
            <a:spLocks noGrp="1"/>
          </p:cNvSpPr>
          <p:nvPr>
            <p:ph type="sldNum" idx="12"/>
          </p:nvPr>
        </p:nvSpPr>
        <p:spPr>
          <a:xfrm>
            <a:off x="8556775" y="4870275"/>
            <a:ext cx="548700" cy="273300"/>
          </a:xfrm>
          <a:prstGeom prst="rect">
            <a:avLst/>
          </a:prstGeom>
          <a:noFill/>
          <a:ln>
            <a:noFill/>
          </a:ln>
        </p:spPr>
        <p:txBody>
          <a:bodyPr spcFirstLastPara="1" wrap="square" lIns="91425" tIns="91425" rIns="91425" bIns="91425" anchor="ctr" anchorCtr="0">
            <a:noAutofit/>
          </a:bodyPr>
          <a:lstStyle>
            <a:lvl1pPr lvl="0" algn="r" rtl="0">
              <a:buNone/>
              <a:defRPr sz="1300">
                <a:solidFill>
                  <a:schemeClr val="dk1"/>
                </a:solidFill>
              </a:defRPr>
            </a:lvl1pPr>
            <a:lvl2pPr lvl="1" algn="r" rtl="0">
              <a:buNone/>
              <a:defRPr sz="1300">
                <a:solidFill>
                  <a:schemeClr val="dk1"/>
                </a:solidFill>
              </a:defRPr>
            </a:lvl2pPr>
            <a:lvl3pPr lvl="2" algn="r" rtl="0">
              <a:buNone/>
              <a:defRPr sz="1300">
                <a:solidFill>
                  <a:schemeClr val="dk1"/>
                </a:solidFill>
              </a:defRPr>
            </a:lvl3pPr>
            <a:lvl4pPr lvl="3" algn="r" rtl="0">
              <a:buNone/>
              <a:defRPr sz="1300">
                <a:solidFill>
                  <a:schemeClr val="dk1"/>
                </a:solidFill>
              </a:defRPr>
            </a:lvl4pPr>
            <a:lvl5pPr lvl="4" algn="r" rtl="0">
              <a:buNone/>
              <a:defRPr sz="1300">
                <a:solidFill>
                  <a:schemeClr val="dk1"/>
                </a:solidFill>
              </a:defRPr>
            </a:lvl5pPr>
            <a:lvl6pPr lvl="5" algn="r" rtl="0">
              <a:buNone/>
              <a:defRPr sz="1300">
                <a:solidFill>
                  <a:schemeClr val="dk1"/>
                </a:solidFill>
              </a:defRPr>
            </a:lvl6pPr>
            <a:lvl7pPr lvl="6" algn="r" rtl="0">
              <a:buNone/>
              <a:defRPr sz="1300">
                <a:solidFill>
                  <a:schemeClr val="dk1"/>
                </a:solidFill>
              </a:defRPr>
            </a:lvl7pPr>
            <a:lvl8pPr lvl="7" algn="r" rtl="0">
              <a:buNone/>
              <a:defRPr sz="1300">
                <a:solidFill>
                  <a:schemeClr val="dk1"/>
                </a:solidFill>
              </a:defRPr>
            </a:lvl8pPr>
            <a:lvl9pPr lvl="8" algn="r" rtl="0">
              <a:buNone/>
              <a:defRPr sz="1300">
                <a:solidFill>
                  <a:schemeClr val="dk1"/>
                </a:solidFill>
              </a:defRPr>
            </a:lvl9pPr>
          </a:lstStyle>
          <a:p>
            <a:pPr marL="0" lvl="0" indent="0">
              <a:spcBef>
                <a:spcPts val="0"/>
              </a:spcBef>
              <a:spcAft>
                <a:spcPts val="0"/>
              </a:spcAft>
              <a:buNone/>
            </a:pPr>
            <a:fld id="{00000000-1234-1234-1234-123412341234}" type="slidenum">
              <a:rPr lang="en"/>
              <a:t>‹#›</a:t>
            </a:fld>
            <a:endParaRPr/>
          </a:p>
        </p:txBody>
      </p:sp>
      <p:pic>
        <p:nvPicPr>
          <p:cNvPr id="11" name="Shape 11" descr="new_googlelogo_color_272x92dp.png"/>
          <p:cNvPicPr preferRelativeResize="0"/>
          <p:nvPr/>
        </p:nvPicPr>
        <p:blipFill>
          <a:blip r:embed="rId8">
            <a:alphaModFix/>
          </a:blip>
          <a:stretch>
            <a:fillRect/>
          </a:stretch>
        </p:blipFill>
        <p:spPr>
          <a:xfrm>
            <a:off x="457052" y="95850"/>
            <a:ext cx="807648" cy="273175"/>
          </a:xfrm>
          <a:prstGeom prst="rect">
            <a:avLst/>
          </a:prstGeom>
          <a:noFill/>
          <a:ln>
            <a:noFill/>
          </a:ln>
        </p:spPr>
      </p:pic>
      <p:pic>
        <p:nvPicPr>
          <p:cNvPr id="12" name="Shape 12"/>
          <p:cNvPicPr preferRelativeResize="0"/>
          <p:nvPr/>
        </p:nvPicPr>
        <p:blipFill>
          <a:blip r:embed="rId9">
            <a:alphaModFix/>
          </a:blip>
          <a:stretch>
            <a:fillRect/>
          </a:stretch>
        </p:blipFill>
        <p:spPr>
          <a:xfrm>
            <a:off x="8259825" y="50974"/>
            <a:ext cx="344879" cy="156017"/>
          </a:xfrm>
          <a:prstGeom prst="rect">
            <a:avLst/>
          </a:prstGeom>
          <a:noFill/>
          <a:ln>
            <a:noFill/>
          </a:ln>
        </p:spPr>
      </p:pic>
      <p:sp>
        <p:nvSpPr>
          <p:cNvPr id="13" name="Shape 13"/>
          <p:cNvSpPr txBox="1"/>
          <p:nvPr/>
        </p:nvSpPr>
        <p:spPr>
          <a:xfrm>
            <a:off x="8150386" y="102284"/>
            <a:ext cx="607500" cy="413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b="1">
                <a:latin typeface="Verdana"/>
                <a:ea typeface="Verdana"/>
                <a:cs typeface="Verdana"/>
                <a:sym typeface="Verdana"/>
              </a:rPr>
              <a:t>BAC</a:t>
            </a:r>
            <a:endParaRPr b="1">
              <a:latin typeface="Verdana"/>
              <a:ea typeface="Verdana"/>
              <a:cs typeface="Verdana"/>
              <a:sym typeface="Verdan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Shape 42"/>
          <p:cNvSpPr txBox="1">
            <a:spLocks noGrp="1"/>
          </p:cNvSpPr>
          <p:nvPr>
            <p:ph type="ctrTitle"/>
          </p:nvPr>
        </p:nvSpPr>
        <p:spPr>
          <a:xfrm>
            <a:off x="2527625" y="1301182"/>
            <a:ext cx="6167100" cy="1288500"/>
          </a:xfrm>
          <a:prstGeom prst="rect">
            <a:avLst/>
          </a:prstGeom>
        </p:spPr>
        <p:txBody>
          <a:bodyPr spcFirstLastPara="1" wrap="square" lIns="91425" tIns="91425" rIns="91425" bIns="91425" anchor="b" anchorCtr="0">
            <a:noAutofit/>
          </a:bodyPr>
          <a:lstStyle/>
          <a:p>
            <a:pPr marL="0" lvl="0" indent="0">
              <a:spcBef>
                <a:spcPts val="800"/>
              </a:spcBef>
              <a:spcAft>
                <a:spcPts val="0"/>
              </a:spcAft>
              <a:buNone/>
            </a:pPr>
            <a:r>
              <a:rPr lang="en" sz="3500"/>
              <a:t>Point-to-Multipoint Coexistence with C-band FSS</a:t>
            </a:r>
            <a:endParaRPr sz="3500"/>
          </a:p>
        </p:txBody>
      </p:sp>
      <p:sp>
        <p:nvSpPr>
          <p:cNvPr id="43" name="Shape 43"/>
          <p:cNvSpPr txBox="1">
            <a:spLocks noGrp="1"/>
          </p:cNvSpPr>
          <p:nvPr>
            <p:ph type="subTitle" idx="1"/>
          </p:nvPr>
        </p:nvSpPr>
        <p:spPr>
          <a:xfrm>
            <a:off x="2527618" y="2732686"/>
            <a:ext cx="6167100" cy="975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March 27th, 2018</a:t>
            </a:r>
            <a:endParaRPr/>
          </a:p>
        </p:txBody>
      </p:sp>
      <p:sp>
        <p:nvSpPr>
          <p:cNvPr id="44" name="Shape 4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p:nvPr/>
        </p:nvSpPr>
        <p:spPr>
          <a:xfrm rot="-5768750">
            <a:off x="5361336" y="-74387"/>
            <a:ext cx="1650486" cy="6915812"/>
          </a:xfrm>
          <a:prstGeom prst="triangle">
            <a:avLst>
              <a:gd name="adj" fmla="val 56637"/>
            </a:avLst>
          </a:prstGeom>
          <a:solidFill>
            <a:srgbClr val="00FFFF">
              <a:alpha val="196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1" name="Shape 191"/>
          <p:cNvSpPr/>
          <p:nvPr/>
        </p:nvSpPr>
        <p:spPr>
          <a:xfrm rot="-4905830">
            <a:off x="4953113" y="-39101"/>
            <a:ext cx="1650220" cy="6915727"/>
          </a:xfrm>
          <a:prstGeom prst="triangle">
            <a:avLst>
              <a:gd name="adj" fmla="val 56637"/>
            </a:avLst>
          </a:prstGeom>
          <a:solidFill>
            <a:srgbClr val="00FFFF">
              <a:alpha val="196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2" name="Shape 192"/>
          <p:cNvSpPr/>
          <p:nvPr/>
        </p:nvSpPr>
        <p:spPr>
          <a:xfrm rot="5960346">
            <a:off x="463963" y="-228393"/>
            <a:ext cx="4196524" cy="6173656"/>
          </a:xfrm>
          <a:prstGeom prst="triangle">
            <a:avLst>
              <a:gd name="adj" fmla="val 50000"/>
            </a:avLst>
          </a:prstGeom>
          <a:solidFill>
            <a:srgbClr val="00FF00">
              <a:alpha val="2500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3" name="Shape 193"/>
          <p:cNvSpPr txBox="1">
            <a:spLocks noGrp="1"/>
          </p:cNvSpPr>
          <p:nvPr>
            <p:ph type="sldNum" idx="12"/>
          </p:nvPr>
        </p:nvSpPr>
        <p:spPr>
          <a:xfrm>
            <a:off x="8556775" y="4870275"/>
            <a:ext cx="548700" cy="2733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10</a:t>
            </a:fld>
            <a:endParaRPr/>
          </a:p>
        </p:txBody>
      </p:sp>
      <p:grpSp>
        <p:nvGrpSpPr>
          <p:cNvPr id="194" name="Shape 194"/>
          <p:cNvGrpSpPr/>
          <p:nvPr/>
        </p:nvGrpSpPr>
        <p:grpSpPr>
          <a:xfrm>
            <a:off x="7401571" y="2846221"/>
            <a:ext cx="428179" cy="500736"/>
            <a:chOff x="1670475" y="2228920"/>
            <a:chExt cx="621000" cy="726230"/>
          </a:xfrm>
        </p:grpSpPr>
        <p:sp>
          <p:nvSpPr>
            <p:cNvPr id="195" name="Shape 195"/>
            <p:cNvSpPr/>
            <p:nvPr/>
          </p:nvSpPr>
          <p:spPr>
            <a:xfrm>
              <a:off x="1822000" y="2571750"/>
              <a:ext cx="201000" cy="383400"/>
            </a:xfrm>
            <a:prstGeom prst="triangl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p:nvPr/>
          </p:nvSpPr>
          <p:spPr>
            <a:xfrm rot="-2316020">
              <a:off x="1823013" y="2261996"/>
              <a:ext cx="315924" cy="599848"/>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197" name="Shape 197"/>
            <p:cNvCxnSpPr>
              <a:stCxn id="196" idx="6"/>
              <a:endCxn id="196" idx="6"/>
            </p:cNvCxnSpPr>
            <p:nvPr/>
          </p:nvCxnSpPr>
          <p:spPr>
            <a:xfrm>
              <a:off x="2104425" y="2463370"/>
              <a:ext cx="0" cy="0"/>
            </a:xfrm>
            <a:prstGeom prst="straightConnector1">
              <a:avLst/>
            </a:prstGeom>
            <a:noFill/>
            <a:ln w="9525" cap="flat" cmpd="sng">
              <a:solidFill>
                <a:schemeClr val="dk2"/>
              </a:solidFill>
              <a:prstDash val="solid"/>
              <a:round/>
              <a:headEnd type="none" w="med" len="med"/>
              <a:tailEnd type="none" w="med" len="med"/>
            </a:ln>
          </p:spPr>
        </p:cxnSp>
        <p:cxnSp>
          <p:nvCxnSpPr>
            <p:cNvPr id="198" name="Shape 198"/>
            <p:cNvCxnSpPr/>
            <p:nvPr/>
          </p:nvCxnSpPr>
          <p:spPr>
            <a:xfrm rot="10800000" flipH="1">
              <a:off x="1992986" y="2421024"/>
              <a:ext cx="156000" cy="156000"/>
            </a:xfrm>
            <a:prstGeom prst="straightConnector1">
              <a:avLst/>
            </a:prstGeom>
            <a:noFill/>
            <a:ln w="19050" cap="flat" cmpd="sng">
              <a:solidFill>
                <a:schemeClr val="dk2"/>
              </a:solidFill>
              <a:prstDash val="solid"/>
              <a:round/>
              <a:headEnd type="none" w="med" len="med"/>
              <a:tailEnd type="none" w="med" len="med"/>
            </a:ln>
          </p:spPr>
        </p:cxnSp>
      </p:grpSp>
      <p:grpSp>
        <p:nvGrpSpPr>
          <p:cNvPr id="199" name="Shape 199"/>
          <p:cNvGrpSpPr/>
          <p:nvPr/>
        </p:nvGrpSpPr>
        <p:grpSpPr>
          <a:xfrm>
            <a:off x="2744287" y="4240762"/>
            <a:ext cx="428180" cy="500736"/>
            <a:chOff x="1670475" y="2228920"/>
            <a:chExt cx="621000" cy="726230"/>
          </a:xfrm>
        </p:grpSpPr>
        <p:sp>
          <p:nvSpPr>
            <p:cNvPr id="200" name="Shape 200"/>
            <p:cNvSpPr/>
            <p:nvPr/>
          </p:nvSpPr>
          <p:spPr>
            <a:xfrm>
              <a:off x="1822000" y="2571750"/>
              <a:ext cx="201000" cy="383400"/>
            </a:xfrm>
            <a:prstGeom prst="triangl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p:nvPr/>
          </p:nvSpPr>
          <p:spPr>
            <a:xfrm rot="-2316020">
              <a:off x="1823013" y="2261996"/>
              <a:ext cx="315924" cy="599848"/>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202" name="Shape 202"/>
            <p:cNvCxnSpPr>
              <a:stCxn id="201" idx="6"/>
              <a:endCxn id="201" idx="6"/>
            </p:cNvCxnSpPr>
            <p:nvPr/>
          </p:nvCxnSpPr>
          <p:spPr>
            <a:xfrm>
              <a:off x="2104425" y="2463370"/>
              <a:ext cx="0" cy="0"/>
            </a:xfrm>
            <a:prstGeom prst="straightConnector1">
              <a:avLst/>
            </a:prstGeom>
            <a:noFill/>
            <a:ln w="9525" cap="flat" cmpd="sng">
              <a:solidFill>
                <a:schemeClr val="dk2"/>
              </a:solidFill>
              <a:prstDash val="solid"/>
              <a:round/>
              <a:headEnd type="none" w="med" len="med"/>
              <a:tailEnd type="none" w="med" len="med"/>
            </a:ln>
          </p:spPr>
        </p:cxnSp>
        <p:cxnSp>
          <p:nvCxnSpPr>
            <p:cNvPr id="203" name="Shape 203"/>
            <p:cNvCxnSpPr/>
            <p:nvPr/>
          </p:nvCxnSpPr>
          <p:spPr>
            <a:xfrm rot="10800000" flipH="1">
              <a:off x="1992986" y="2421024"/>
              <a:ext cx="156000" cy="156000"/>
            </a:xfrm>
            <a:prstGeom prst="straightConnector1">
              <a:avLst/>
            </a:prstGeom>
            <a:noFill/>
            <a:ln w="19050" cap="flat" cmpd="sng">
              <a:solidFill>
                <a:schemeClr val="dk2"/>
              </a:solidFill>
              <a:prstDash val="solid"/>
              <a:round/>
              <a:headEnd type="none" w="med" len="med"/>
              <a:tailEnd type="none" w="med" len="med"/>
            </a:ln>
          </p:spPr>
        </p:cxnSp>
      </p:grpSp>
      <p:sp>
        <p:nvSpPr>
          <p:cNvPr id="204" name="Shape 204"/>
          <p:cNvSpPr/>
          <p:nvPr/>
        </p:nvSpPr>
        <p:spPr>
          <a:xfrm>
            <a:off x="4190289" y="1057410"/>
            <a:ext cx="138600" cy="264300"/>
          </a:xfrm>
          <a:prstGeom prst="triangl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205" name="Shape 205"/>
          <p:cNvCxnSpPr>
            <a:stCxn id="206" idx="6"/>
            <a:endCxn id="206" idx="6"/>
          </p:cNvCxnSpPr>
          <p:nvPr/>
        </p:nvCxnSpPr>
        <p:spPr>
          <a:xfrm>
            <a:off x="4401955" y="936235"/>
            <a:ext cx="0" cy="0"/>
          </a:xfrm>
          <a:prstGeom prst="straightConnector1">
            <a:avLst/>
          </a:prstGeom>
          <a:noFill/>
          <a:ln w="9525" cap="flat" cmpd="sng">
            <a:solidFill>
              <a:schemeClr val="dk2"/>
            </a:solidFill>
            <a:prstDash val="solid"/>
            <a:round/>
            <a:headEnd type="none" w="med" len="med"/>
            <a:tailEnd type="none" w="med" len="med"/>
          </a:ln>
        </p:spPr>
      </p:cxnSp>
      <p:grpSp>
        <p:nvGrpSpPr>
          <p:cNvPr id="207" name="Shape 207"/>
          <p:cNvGrpSpPr/>
          <p:nvPr/>
        </p:nvGrpSpPr>
        <p:grpSpPr>
          <a:xfrm rot="1085334">
            <a:off x="4085952" y="744764"/>
            <a:ext cx="428111" cy="459312"/>
            <a:chOff x="3782796" y="1418152"/>
            <a:chExt cx="428100" cy="459300"/>
          </a:xfrm>
        </p:grpSpPr>
        <p:sp>
          <p:nvSpPr>
            <p:cNvPr id="206" name="Shape 206"/>
            <p:cNvSpPr/>
            <p:nvPr/>
          </p:nvSpPr>
          <p:spPr>
            <a:xfrm rot="-2317369">
              <a:off x="3887985" y="1440949"/>
              <a:ext cx="217722" cy="413705"/>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208" name="Shape 208"/>
            <p:cNvCxnSpPr/>
            <p:nvPr/>
          </p:nvCxnSpPr>
          <p:spPr>
            <a:xfrm rot="10800000" flipH="1">
              <a:off x="4005167" y="1550469"/>
              <a:ext cx="107700" cy="107700"/>
            </a:xfrm>
            <a:prstGeom prst="straightConnector1">
              <a:avLst/>
            </a:prstGeom>
            <a:noFill/>
            <a:ln w="19050" cap="flat" cmpd="sng">
              <a:solidFill>
                <a:schemeClr val="dk2"/>
              </a:solidFill>
              <a:prstDash val="solid"/>
              <a:round/>
              <a:headEnd type="none" w="med" len="med"/>
              <a:tailEnd type="none" w="med" len="med"/>
            </a:ln>
          </p:spPr>
        </p:cxnSp>
      </p:grpSp>
      <p:grpSp>
        <p:nvGrpSpPr>
          <p:cNvPr id="209" name="Shape 209"/>
          <p:cNvGrpSpPr/>
          <p:nvPr/>
        </p:nvGrpSpPr>
        <p:grpSpPr>
          <a:xfrm>
            <a:off x="2392394" y="1852231"/>
            <a:ext cx="465518" cy="391009"/>
            <a:chOff x="2423249" y="1391409"/>
            <a:chExt cx="1489180" cy="1251228"/>
          </a:xfrm>
        </p:grpSpPr>
        <p:grpSp>
          <p:nvGrpSpPr>
            <p:cNvPr id="210" name="Shape 210"/>
            <p:cNvGrpSpPr/>
            <p:nvPr/>
          </p:nvGrpSpPr>
          <p:grpSpPr>
            <a:xfrm>
              <a:off x="2423249" y="1391409"/>
              <a:ext cx="1489180" cy="1251228"/>
              <a:chOff x="2904885" y="1749810"/>
              <a:chExt cx="1105553" cy="1167190"/>
            </a:xfrm>
          </p:grpSpPr>
          <p:grpSp>
            <p:nvGrpSpPr>
              <p:cNvPr id="211" name="Shape 211"/>
              <p:cNvGrpSpPr/>
              <p:nvPr/>
            </p:nvGrpSpPr>
            <p:grpSpPr>
              <a:xfrm>
                <a:off x="2904885" y="1749810"/>
                <a:ext cx="1105553" cy="1167190"/>
                <a:chOff x="2780625" y="1590100"/>
                <a:chExt cx="356400" cy="432950"/>
              </a:xfrm>
            </p:grpSpPr>
            <p:sp>
              <p:nvSpPr>
                <p:cNvPr id="212" name="Shape 212"/>
                <p:cNvSpPr/>
                <p:nvPr/>
              </p:nvSpPr>
              <p:spPr>
                <a:xfrm>
                  <a:off x="2780625" y="1782450"/>
                  <a:ext cx="356400" cy="240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3" name="Shape 213"/>
                <p:cNvSpPr/>
                <p:nvPr/>
              </p:nvSpPr>
              <p:spPr>
                <a:xfrm>
                  <a:off x="2780625" y="1590100"/>
                  <a:ext cx="356400" cy="187200"/>
                </a:xfrm>
                <a:prstGeom prst="triangl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14" name="Shape 214"/>
              <p:cNvSpPr/>
              <p:nvPr/>
            </p:nvSpPr>
            <p:spPr>
              <a:xfrm>
                <a:off x="3386660" y="2531100"/>
                <a:ext cx="169500" cy="385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15" name="Shape 215"/>
            <p:cNvSpPr/>
            <p:nvPr/>
          </p:nvSpPr>
          <p:spPr>
            <a:xfrm>
              <a:off x="2566725" y="2112200"/>
              <a:ext cx="273300" cy="2733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6" name="Shape 216"/>
            <p:cNvSpPr/>
            <p:nvPr/>
          </p:nvSpPr>
          <p:spPr>
            <a:xfrm>
              <a:off x="3490475" y="2112200"/>
              <a:ext cx="273300" cy="2733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17" name="Shape 217"/>
          <p:cNvGrpSpPr/>
          <p:nvPr/>
        </p:nvGrpSpPr>
        <p:grpSpPr>
          <a:xfrm>
            <a:off x="5534626" y="3148686"/>
            <a:ext cx="187110" cy="1419803"/>
            <a:chOff x="4233350" y="2787925"/>
            <a:chExt cx="231600" cy="1757400"/>
          </a:xfrm>
        </p:grpSpPr>
        <p:grpSp>
          <p:nvGrpSpPr>
            <p:cNvPr id="218" name="Shape 218"/>
            <p:cNvGrpSpPr/>
            <p:nvPr/>
          </p:nvGrpSpPr>
          <p:grpSpPr>
            <a:xfrm>
              <a:off x="4233350" y="3288625"/>
              <a:ext cx="231600" cy="1256700"/>
              <a:chOff x="4072925" y="3279725"/>
              <a:chExt cx="231600" cy="1256700"/>
            </a:xfrm>
          </p:grpSpPr>
          <p:sp>
            <p:nvSpPr>
              <p:cNvPr id="219" name="Shape 219"/>
              <p:cNvSpPr/>
              <p:nvPr/>
            </p:nvSpPr>
            <p:spPr>
              <a:xfrm>
                <a:off x="4072925" y="3279725"/>
                <a:ext cx="231600" cy="1256700"/>
              </a:xfrm>
              <a:prstGeom prst="triangle">
                <a:avLst>
                  <a:gd name="adj" fmla="val 50000"/>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220" name="Shape 220"/>
              <p:cNvCxnSpPr>
                <a:stCxn id="219" idx="0"/>
                <a:endCxn id="219" idx="3"/>
              </p:cNvCxnSpPr>
              <p:nvPr/>
            </p:nvCxnSpPr>
            <p:spPr>
              <a:xfrm>
                <a:off x="4188725" y="3279725"/>
                <a:ext cx="0" cy="1256700"/>
              </a:xfrm>
              <a:prstGeom prst="straightConnector1">
                <a:avLst/>
              </a:prstGeom>
              <a:noFill/>
              <a:ln w="9525" cap="flat" cmpd="sng">
                <a:solidFill>
                  <a:srgbClr val="000000"/>
                </a:solidFill>
                <a:prstDash val="solid"/>
                <a:round/>
                <a:headEnd type="none" w="med" len="med"/>
                <a:tailEnd type="none" w="med" len="med"/>
              </a:ln>
            </p:spPr>
          </p:cxnSp>
        </p:grpSp>
        <p:sp>
          <p:nvSpPr>
            <p:cNvPr id="221" name="Shape 221"/>
            <p:cNvSpPr/>
            <p:nvPr/>
          </p:nvSpPr>
          <p:spPr>
            <a:xfrm>
              <a:off x="4291250" y="2787925"/>
              <a:ext cx="115800" cy="5007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22" name="Shape 222"/>
          <p:cNvGrpSpPr/>
          <p:nvPr/>
        </p:nvGrpSpPr>
        <p:grpSpPr>
          <a:xfrm>
            <a:off x="1926894" y="2625056"/>
            <a:ext cx="465518" cy="391009"/>
            <a:chOff x="2423249" y="1391409"/>
            <a:chExt cx="1489180" cy="1251228"/>
          </a:xfrm>
        </p:grpSpPr>
        <p:grpSp>
          <p:nvGrpSpPr>
            <p:cNvPr id="223" name="Shape 223"/>
            <p:cNvGrpSpPr/>
            <p:nvPr/>
          </p:nvGrpSpPr>
          <p:grpSpPr>
            <a:xfrm>
              <a:off x="2423249" y="1391409"/>
              <a:ext cx="1489180" cy="1251228"/>
              <a:chOff x="2904885" y="1749810"/>
              <a:chExt cx="1105553" cy="1167190"/>
            </a:xfrm>
          </p:grpSpPr>
          <p:grpSp>
            <p:nvGrpSpPr>
              <p:cNvPr id="224" name="Shape 224"/>
              <p:cNvGrpSpPr/>
              <p:nvPr/>
            </p:nvGrpSpPr>
            <p:grpSpPr>
              <a:xfrm>
                <a:off x="2904885" y="1749810"/>
                <a:ext cx="1105553" cy="1167190"/>
                <a:chOff x="2780625" y="1590100"/>
                <a:chExt cx="356400" cy="432950"/>
              </a:xfrm>
            </p:grpSpPr>
            <p:sp>
              <p:nvSpPr>
                <p:cNvPr id="225" name="Shape 225"/>
                <p:cNvSpPr/>
                <p:nvPr/>
              </p:nvSpPr>
              <p:spPr>
                <a:xfrm>
                  <a:off x="2780625" y="1782450"/>
                  <a:ext cx="356400" cy="240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6" name="Shape 226"/>
                <p:cNvSpPr/>
                <p:nvPr/>
              </p:nvSpPr>
              <p:spPr>
                <a:xfrm>
                  <a:off x="2780625" y="1590100"/>
                  <a:ext cx="356400" cy="187200"/>
                </a:xfrm>
                <a:prstGeom prst="triangl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27" name="Shape 227"/>
              <p:cNvSpPr/>
              <p:nvPr/>
            </p:nvSpPr>
            <p:spPr>
              <a:xfrm>
                <a:off x="3386660" y="2531100"/>
                <a:ext cx="169500" cy="385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28" name="Shape 228"/>
            <p:cNvSpPr/>
            <p:nvPr/>
          </p:nvSpPr>
          <p:spPr>
            <a:xfrm>
              <a:off x="2566725" y="2112200"/>
              <a:ext cx="273300" cy="2733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9" name="Shape 229"/>
            <p:cNvSpPr/>
            <p:nvPr/>
          </p:nvSpPr>
          <p:spPr>
            <a:xfrm>
              <a:off x="3490475" y="2112200"/>
              <a:ext cx="273300" cy="2733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30" name="Shape 230"/>
          <p:cNvGrpSpPr/>
          <p:nvPr/>
        </p:nvGrpSpPr>
        <p:grpSpPr>
          <a:xfrm>
            <a:off x="2269394" y="3422431"/>
            <a:ext cx="465518" cy="391009"/>
            <a:chOff x="2423249" y="1391409"/>
            <a:chExt cx="1489180" cy="1251228"/>
          </a:xfrm>
        </p:grpSpPr>
        <p:grpSp>
          <p:nvGrpSpPr>
            <p:cNvPr id="231" name="Shape 231"/>
            <p:cNvGrpSpPr/>
            <p:nvPr/>
          </p:nvGrpSpPr>
          <p:grpSpPr>
            <a:xfrm>
              <a:off x="2423249" y="1391409"/>
              <a:ext cx="1489180" cy="1251228"/>
              <a:chOff x="2904885" y="1749810"/>
              <a:chExt cx="1105553" cy="1167190"/>
            </a:xfrm>
          </p:grpSpPr>
          <p:grpSp>
            <p:nvGrpSpPr>
              <p:cNvPr id="232" name="Shape 232"/>
              <p:cNvGrpSpPr/>
              <p:nvPr/>
            </p:nvGrpSpPr>
            <p:grpSpPr>
              <a:xfrm>
                <a:off x="2904885" y="1749810"/>
                <a:ext cx="1105553" cy="1167190"/>
                <a:chOff x="2780625" y="1590100"/>
                <a:chExt cx="356400" cy="432950"/>
              </a:xfrm>
            </p:grpSpPr>
            <p:sp>
              <p:nvSpPr>
                <p:cNvPr id="233" name="Shape 233"/>
                <p:cNvSpPr/>
                <p:nvPr/>
              </p:nvSpPr>
              <p:spPr>
                <a:xfrm>
                  <a:off x="2780625" y="1782450"/>
                  <a:ext cx="356400" cy="240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4" name="Shape 234"/>
                <p:cNvSpPr/>
                <p:nvPr/>
              </p:nvSpPr>
              <p:spPr>
                <a:xfrm>
                  <a:off x="2780625" y="1590100"/>
                  <a:ext cx="356400" cy="187200"/>
                </a:xfrm>
                <a:prstGeom prst="triangl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35" name="Shape 235"/>
              <p:cNvSpPr/>
              <p:nvPr/>
            </p:nvSpPr>
            <p:spPr>
              <a:xfrm>
                <a:off x="3386660" y="2531100"/>
                <a:ext cx="169500" cy="385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36" name="Shape 236"/>
            <p:cNvSpPr/>
            <p:nvPr/>
          </p:nvSpPr>
          <p:spPr>
            <a:xfrm>
              <a:off x="2566725" y="2112200"/>
              <a:ext cx="273300" cy="2733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7" name="Shape 237"/>
            <p:cNvSpPr/>
            <p:nvPr/>
          </p:nvSpPr>
          <p:spPr>
            <a:xfrm>
              <a:off x="3490475" y="2112200"/>
              <a:ext cx="273300" cy="2733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38" name="Shape 238"/>
          <p:cNvSpPr/>
          <p:nvPr/>
        </p:nvSpPr>
        <p:spPr>
          <a:xfrm rot="-3893587">
            <a:off x="5048637" y="93897"/>
            <a:ext cx="1650216" cy="6915598"/>
          </a:xfrm>
          <a:prstGeom prst="triangle">
            <a:avLst>
              <a:gd name="adj" fmla="val 56637"/>
            </a:avLst>
          </a:prstGeom>
          <a:solidFill>
            <a:srgbClr val="00FFFF">
              <a:alpha val="196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9" name="Shape 239"/>
          <p:cNvSpPr/>
          <p:nvPr/>
        </p:nvSpPr>
        <p:spPr>
          <a:xfrm>
            <a:off x="614324" y="1327469"/>
            <a:ext cx="138600" cy="264300"/>
          </a:xfrm>
          <a:prstGeom prst="triangl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240" name="Shape 240"/>
          <p:cNvCxnSpPr>
            <a:stCxn id="241" idx="6"/>
            <a:endCxn id="241" idx="6"/>
          </p:cNvCxnSpPr>
          <p:nvPr/>
        </p:nvCxnSpPr>
        <p:spPr>
          <a:xfrm>
            <a:off x="746933" y="1217800"/>
            <a:ext cx="0" cy="0"/>
          </a:xfrm>
          <a:prstGeom prst="straightConnector1">
            <a:avLst/>
          </a:prstGeom>
          <a:noFill/>
          <a:ln w="9525" cap="flat" cmpd="sng">
            <a:solidFill>
              <a:schemeClr val="dk2"/>
            </a:solidFill>
            <a:prstDash val="solid"/>
            <a:round/>
            <a:headEnd type="none" w="med" len="med"/>
            <a:tailEnd type="none" w="med" len="med"/>
          </a:ln>
        </p:spPr>
      </p:cxnSp>
      <p:grpSp>
        <p:nvGrpSpPr>
          <p:cNvPr id="242" name="Shape 242"/>
          <p:cNvGrpSpPr/>
          <p:nvPr/>
        </p:nvGrpSpPr>
        <p:grpSpPr>
          <a:xfrm rot="-633019">
            <a:off x="477127" y="1122824"/>
            <a:ext cx="467103" cy="395402"/>
            <a:chOff x="490467" y="1122876"/>
            <a:chExt cx="467100" cy="395400"/>
          </a:xfrm>
        </p:grpSpPr>
        <p:sp>
          <p:nvSpPr>
            <p:cNvPr id="241" name="Shape 241"/>
            <p:cNvSpPr/>
            <p:nvPr/>
          </p:nvSpPr>
          <p:spPr>
            <a:xfrm rot="-3600629">
              <a:off x="615082" y="1113796"/>
              <a:ext cx="217869" cy="41356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243" name="Shape 243"/>
            <p:cNvCxnSpPr/>
            <p:nvPr/>
          </p:nvCxnSpPr>
          <p:spPr>
            <a:xfrm rot="10800000" flipH="1">
              <a:off x="721900" y="1210850"/>
              <a:ext cx="72000" cy="126000"/>
            </a:xfrm>
            <a:prstGeom prst="straightConnector1">
              <a:avLst/>
            </a:prstGeom>
            <a:noFill/>
            <a:ln w="19050" cap="flat" cmpd="sng">
              <a:solidFill>
                <a:schemeClr val="dk2"/>
              </a:solidFill>
              <a:prstDash val="solid"/>
              <a:round/>
              <a:headEnd type="none" w="med" len="med"/>
              <a:tailEnd type="none" w="med" len="med"/>
            </a:ln>
          </p:spPr>
        </p:cxnSp>
      </p:grpSp>
      <p:sp>
        <p:nvSpPr>
          <p:cNvPr id="244" name="Shape 244"/>
          <p:cNvSpPr/>
          <p:nvPr/>
        </p:nvSpPr>
        <p:spPr>
          <a:xfrm rot="-9615837">
            <a:off x="775816" y="-980356"/>
            <a:ext cx="731149" cy="2254936"/>
          </a:xfrm>
          <a:prstGeom prst="triangle">
            <a:avLst>
              <a:gd name="adj" fmla="val 50000"/>
            </a:avLst>
          </a:prstGeom>
          <a:solidFill>
            <a:srgbClr val="FF0000">
              <a:alpha val="2500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5" name="Shape 245"/>
          <p:cNvSpPr/>
          <p:nvPr/>
        </p:nvSpPr>
        <p:spPr>
          <a:xfrm rot="-6903363">
            <a:off x="5531675" y="-1528049"/>
            <a:ext cx="901761" cy="3441304"/>
          </a:xfrm>
          <a:prstGeom prst="triangle">
            <a:avLst>
              <a:gd name="adj" fmla="val 50000"/>
            </a:avLst>
          </a:prstGeom>
          <a:solidFill>
            <a:srgbClr val="FF0000">
              <a:alpha val="2500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6" name="Shape 246"/>
          <p:cNvSpPr/>
          <p:nvPr/>
        </p:nvSpPr>
        <p:spPr>
          <a:xfrm rot="-8100000">
            <a:off x="4811609" y="-1533806"/>
            <a:ext cx="1403466" cy="6924414"/>
          </a:xfrm>
          <a:prstGeom prst="triangle">
            <a:avLst>
              <a:gd name="adj" fmla="val 50000"/>
            </a:avLst>
          </a:prstGeom>
          <a:solidFill>
            <a:srgbClr val="FF0000">
              <a:alpha val="2500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7" name="Shape 247"/>
          <p:cNvSpPr/>
          <p:nvPr/>
        </p:nvSpPr>
        <p:spPr>
          <a:xfrm rot="-8100000">
            <a:off x="8222422" y="846078"/>
            <a:ext cx="763251" cy="2517159"/>
          </a:xfrm>
          <a:prstGeom prst="triangle">
            <a:avLst>
              <a:gd name="adj" fmla="val 50000"/>
            </a:avLst>
          </a:prstGeom>
          <a:solidFill>
            <a:srgbClr val="FF0000">
              <a:alpha val="2500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8" name="Shape 248"/>
          <p:cNvSpPr/>
          <p:nvPr/>
        </p:nvSpPr>
        <p:spPr>
          <a:xfrm>
            <a:off x="980875" y="1091092"/>
            <a:ext cx="1193100" cy="1012200"/>
          </a:xfrm>
          <a:prstGeom prst="triangle">
            <a:avLst>
              <a:gd name="adj" fmla="val 50000"/>
            </a:avLst>
          </a:prstGeom>
          <a:solidFill>
            <a:srgbClr val="6AA84F"/>
          </a:solidFill>
          <a:ln w="952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9" name="Shape 249"/>
          <p:cNvSpPr/>
          <p:nvPr/>
        </p:nvSpPr>
        <p:spPr>
          <a:xfrm>
            <a:off x="1421880" y="1105125"/>
            <a:ext cx="315900" cy="273300"/>
          </a:xfrm>
          <a:prstGeom prst="triangle">
            <a:avLst>
              <a:gd name="adj" fmla="val 5000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0" name="Shape 250"/>
          <p:cNvSpPr/>
          <p:nvPr/>
        </p:nvSpPr>
        <p:spPr>
          <a:xfrm rot="10800000">
            <a:off x="1431399" y="1378425"/>
            <a:ext cx="92700" cy="80100"/>
          </a:xfrm>
          <a:prstGeom prst="triangle">
            <a:avLst>
              <a:gd name="adj" fmla="val 50000"/>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1" name="Shape 251"/>
          <p:cNvSpPr/>
          <p:nvPr/>
        </p:nvSpPr>
        <p:spPr>
          <a:xfrm rot="10800000">
            <a:off x="1531074" y="1378425"/>
            <a:ext cx="92700" cy="80100"/>
          </a:xfrm>
          <a:prstGeom prst="triangle">
            <a:avLst>
              <a:gd name="adj" fmla="val 50000"/>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2" name="Shape 252"/>
          <p:cNvSpPr/>
          <p:nvPr/>
        </p:nvSpPr>
        <p:spPr>
          <a:xfrm rot="10800000">
            <a:off x="1618861" y="1378425"/>
            <a:ext cx="92700" cy="80100"/>
          </a:xfrm>
          <a:prstGeom prst="triangle">
            <a:avLst>
              <a:gd name="adj" fmla="val 50000"/>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53" name="Shape 253"/>
          <p:cNvGrpSpPr/>
          <p:nvPr/>
        </p:nvGrpSpPr>
        <p:grpSpPr>
          <a:xfrm>
            <a:off x="423310" y="-836413"/>
            <a:ext cx="4540800" cy="4540800"/>
            <a:chOff x="423310" y="-2893813"/>
            <a:chExt cx="4540800" cy="4540800"/>
          </a:xfrm>
        </p:grpSpPr>
        <p:grpSp>
          <p:nvGrpSpPr>
            <p:cNvPr id="254" name="Shape 254"/>
            <p:cNvGrpSpPr/>
            <p:nvPr/>
          </p:nvGrpSpPr>
          <p:grpSpPr>
            <a:xfrm>
              <a:off x="509848" y="1091088"/>
              <a:ext cx="428180" cy="500736"/>
              <a:chOff x="1670475" y="2228920"/>
              <a:chExt cx="621000" cy="726230"/>
            </a:xfrm>
          </p:grpSpPr>
          <p:sp>
            <p:nvSpPr>
              <p:cNvPr id="255" name="Shape 255"/>
              <p:cNvSpPr/>
              <p:nvPr/>
            </p:nvSpPr>
            <p:spPr>
              <a:xfrm>
                <a:off x="1822000" y="2571750"/>
                <a:ext cx="201000" cy="383400"/>
              </a:xfrm>
              <a:prstGeom prst="triangl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6" name="Shape 256"/>
              <p:cNvSpPr/>
              <p:nvPr/>
            </p:nvSpPr>
            <p:spPr>
              <a:xfrm rot="-2316020">
                <a:off x="1823013" y="2261996"/>
                <a:ext cx="315924" cy="599848"/>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257" name="Shape 257"/>
              <p:cNvCxnSpPr>
                <a:stCxn id="256" idx="6"/>
                <a:endCxn id="256" idx="6"/>
              </p:cNvCxnSpPr>
              <p:nvPr/>
            </p:nvCxnSpPr>
            <p:spPr>
              <a:xfrm>
                <a:off x="2104425" y="2463370"/>
                <a:ext cx="0" cy="0"/>
              </a:xfrm>
              <a:prstGeom prst="straightConnector1">
                <a:avLst/>
              </a:prstGeom>
              <a:noFill/>
              <a:ln w="9525" cap="flat" cmpd="sng">
                <a:solidFill>
                  <a:schemeClr val="dk2"/>
                </a:solidFill>
                <a:prstDash val="solid"/>
                <a:round/>
                <a:headEnd type="none" w="med" len="med"/>
                <a:tailEnd type="none" w="med" len="med"/>
              </a:ln>
            </p:spPr>
          </p:cxnSp>
          <p:cxnSp>
            <p:nvCxnSpPr>
              <p:cNvPr id="258" name="Shape 258"/>
              <p:cNvCxnSpPr/>
              <p:nvPr/>
            </p:nvCxnSpPr>
            <p:spPr>
              <a:xfrm rot="10800000" flipH="1">
                <a:off x="1992986" y="2421024"/>
                <a:ext cx="156000" cy="156000"/>
              </a:xfrm>
              <a:prstGeom prst="straightConnector1">
                <a:avLst/>
              </a:prstGeom>
              <a:noFill/>
              <a:ln w="19050" cap="flat" cmpd="sng">
                <a:solidFill>
                  <a:schemeClr val="dk2"/>
                </a:solidFill>
                <a:prstDash val="solid"/>
                <a:round/>
                <a:headEnd type="none" w="med" len="med"/>
                <a:tailEnd type="none" w="med" len="med"/>
              </a:ln>
            </p:spPr>
          </p:cxnSp>
        </p:grpSp>
        <p:sp>
          <p:nvSpPr>
            <p:cNvPr id="259" name="Shape 259"/>
            <p:cNvSpPr/>
            <p:nvPr/>
          </p:nvSpPr>
          <p:spPr>
            <a:xfrm rot="-8100000">
              <a:off x="2121166" y="-3261699"/>
              <a:ext cx="1145089" cy="5276572"/>
            </a:xfrm>
            <a:prstGeom prst="triangle">
              <a:avLst>
                <a:gd name="adj" fmla="val 50000"/>
              </a:avLst>
            </a:prstGeom>
            <a:solidFill>
              <a:srgbClr val="FF0000">
                <a:alpha val="2500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60" name="Shape 260"/>
          <p:cNvSpPr txBox="1"/>
          <p:nvPr/>
        </p:nvSpPr>
        <p:spPr>
          <a:xfrm>
            <a:off x="5193475" y="4501611"/>
            <a:ext cx="869400" cy="27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t>P2MP Base</a:t>
            </a:r>
            <a:endParaRPr sz="900"/>
          </a:p>
        </p:txBody>
      </p:sp>
      <p:sp>
        <p:nvSpPr>
          <p:cNvPr id="261" name="Shape 261"/>
          <p:cNvSpPr txBox="1"/>
          <p:nvPr/>
        </p:nvSpPr>
        <p:spPr>
          <a:xfrm>
            <a:off x="2067450" y="3813461"/>
            <a:ext cx="869400" cy="27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t>P2MP CPE 3</a:t>
            </a:r>
            <a:endParaRPr sz="900"/>
          </a:p>
        </p:txBody>
      </p:sp>
      <p:sp>
        <p:nvSpPr>
          <p:cNvPr id="262" name="Shape 262"/>
          <p:cNvSpPr txBox="1"/>
          <p:nvPr/>
        </p:nvSpPr>
        <p:spPr>
          <a:xfrm>
            <a:off x="1724950" y="3016086"/>
            <a:ext cx="869400" cy="27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t>P2MP CPE 2</a:t>
            </a:r>
            <a:endParaRPr sz="900"/>
          </a:p>
        </p:txBody>
      </p:sp>
      <p:sp>
        <p:nvSpPr>
          <p:cNvPr id="263" name="Shape 263"/>
          <p:cNvSpPr txBox="1"/>
          <p:nvPr/>
        </p:nvSpPr>
        <p:spPr>
          <a:xfrm>
            <a:off x="2190450" y="2218711"/>
            <a:ext cx="869400" cy="27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t>P2MP CPE 1</a:t>
            </a:r>
            <a:endParaRPr sz="900"/>
          </a:p>
        </p:txBody>
      </p:sp>
      <p:sp>
        <p:nvSpPr>
          <p:cNvPr id="264" name="Shape 264"/>
          <p:cNvSpPr txBox="1"/>
          <p:nvPr/>
        </p:nvSpPr>
        <p:spPr>
          <a:xfrm>
            <a:off x="248925" y="3650913"/>
            <a:ext cx="869400" cy="27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t>FSS 6</a:t>
            </a:r>
            <a:endParaRPr sz="900"/>
          </a:p>
        </p:txBody>
      </p:sp>
      <p:sp>
        <p:nvSpPr>
          <p:cNvPr id="265" name="Shape 265"/>
          <p:cNvSpPr txBox="1"/>
          <p:nvPr/>
        </p:nvSpPr>
        <p:spPr>
          <a:xfrm>
            <a:off x="248925" y="1591813"/>
            <a:ext cx="869400" cy="27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t>FSS 1</a:t>
            </a:r>
            <a:endParaRPr sz="900"/>
          </a:p>
        </p:txBody>
      </p:sp>
      <p:sp>
        <p:nvSpPr>
          <p:cNvPr id="266" name="Shape 266"/>
          <p:cNvSpPr txBox="1"/>
          <p:nvPr/>
        </p:nvSpPr>
        <p:spPr>
          <a:xfrm>
            <a:off x="3824880" y="1237752"/>
            <a:ext cx="869400" cy="27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t>FSS 2</a:t>
            </a:r>
            <a:endParaRPr sz="900"/>
          </a:p>
        </p:txBody>
      </p:sp>
      <p:sp>
        <p:nvSpPr>
          <p:cNvPr id="267" name="Shape 267"/>
          <p:cNvSpPr txBox="1"/>
          <p:nvPr/>
        </p:nvSpPr>
        <p:spPr>
          <a:xfrm>
            <a:off x="2496943" y="4717511"/>
            <a:ext cx="869400" cy="27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t>FSS 5</a:t>
            </a:r>
            <a:endParaRPr sz="900"/>
          </a:p>
        </p:txBody>
      </p:sp>
      <p:sp>
        <p:nvSpPr>
          <p:cNvPr id="268" name="Shape 268"/>
          <p:cNvSpPr txBox="1"/>
          <p:nvPr/>
        </p:nvSpPr>
        <p:spPr>
          <a:xfrm>
            <a:off x="7180963" y="3346938"/>
            <a:ext cx="869400" cy="27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t>FSS 4</a:t>
            </a:r>
            <a:endParaRPr sz="900"/>
          </a:p>
        </p:txBody>
      </p:sp>
      <p:graphicFrame>
        <p:nvGraphicFramePr>
          <p:cNvPr id="269" name="Shape 269"/>
          <p:cNvGraphicFramePr/>
          <p:nvPr/>
        </p:nvGraphicFramePr>
        <p:xfrm>
          <a:off x="3315921" y="1662325"/>
          <a:ext cx="5739125" cy="960030"/>
        </p:xfrm>
        <a:graphic>
          <a:graphicData uri="http://schemas.openxmlformats.org/drawingml/2006/table">
            <a:tbl>
              <a:tblPr>
                <a:noFill/>
                <a:tableStyleId>{E472D055-2C84-4453-908C-C2A85C03E372}</a:tableStyleId>
              </a:tblPr>
              <a:tblGrid>
                <a:gridCol w="2782775"/>
                <a:gridCol w="2956350"/>
              </a:tblGrid>
              <a:tr h="279900">
                <a:tc>
                  <a:txBody>
                    <a:bodyPr/>
                    <a:lstStyle/>
                    <a:p>
                      <a:pPr marL="0" lvl="0" indent="0" rtl="0">
                        <a:spcBef>
                          <a:spcPts val="0"/>
                        </a:spcBef>
                        <a:spcAft>
                          <a:spcPts val="0"/>
                        </a:spcAft>
                        <a:buNone/>
                      </a:pPr>
                      <a:r>
                        <a:rPr lang="en" sz="900"/>
                        <a:t>FSS 1: Protected by terrain (PL)</a:t>
                      </a:r>
                      <a:endParaRPr sz="900"/>
                    </a:p>
                  </a:txBody>
                  <a:tcPr marL="91425" marR="91425" marT="91425" marB="91425">
                    <a:solidFill>
                      <a:srgbClr val="00FF00"/>
                    </a:solidFill>
                  </a:tcPr>
                </a:tc>
                <a:tc>
                  <a:txBody>
                    <a:bodyPr/>
                    <a:lstStyle/>
                    <a:p>
                      <a:pPr marL="0" lvl="0" indent="0" rtl="0">
                        <a:spcBef>
                          <a:spcPts val="0"/>
                        </a:spcBef>
                        <a:spcAft>
                          <a:spcPts val="0"/>
                        </a:spcAft>
                        <a:buNone/>
                      </a:pPr>
                      <a:r>
                        <a:rPr lang="en" sz="900"/>
                        <a:t>FSS 4: Pointing away from P2MP + distance (GR, PL)</a:t>
                      </a:r>
                      <a:endParaRPr sz="900"/>
                    </a:p>
                  </a:txBody>
                  <a:tcPr marL="91425" marR="91425" marT="91425" marB="91425">
                    <a:solidFill>
                      <a:srgbClr val="00FF00"/>
                    </a:solidFill>
                  </a:tcPr>
                </a:tc>
              </a:tr>
              <a:tr h="279900">
                <a:tc>
                  <a:txBody>
                    <a:bodyPr/>
                    <a:lstStyle/>
                    <a:p>
                      <a:pPr marL="0" lvl="0" indent="0" rtl="0">
                        <a:spcBef>
                          <a:spcPts val="0"/>
                        </a:spcBef>
                        <a:spcAft>
                          <a:spcPts val="0"/>
                        </a:spcAft>
                        <a:buNone/>
                      </a:pPr>
                      <a:r>
                        <a:rPr lang="en" sz="900"/>
                        <a:t>FSS 2: Well outside of any P2MP beams (GT)</a:t>
                      </a:r>
                      <a:endParaRPr sz="900"/>
                    </a:p>
                  </a:txBody>
                  <a:tcPr marL="91425" marR="91425" marT="91425" marB="91425">
                    <a:solidFill>
                      <a:srgbClr val="00FF00"/>
                    </a:solidFill>
                  </a:tcPr>
                </a:tc>
                <a:tc>
                  <a:txBody>
                    <a:bodyPr/>
                    <a:lstStyle/>
                    <a:p>
                      <a:pPr marL="0" lvl="0" indent="0" rtl="0">
                        <a:spcBef>
                          <a:spcPts val="0"/>
                        </a:spcBef>
                        <a:spcAft>
                          <a:spcPts val="0"/>
                        </a:spcAft>
                        <a:buNone/>
                      </a:pPr>
                      <a:r>
                        <a:rPr lang="en" sz="900"/>
                        <a:t>FSS 5: Outside but near P2MP beams (GT, PL, GR)</a:t>
                      </a:r>
                      <a:endParaRPr sz="900"/>
                    </a:p>
                  </a:txBody>
                  <a:tcPr marL="91425" marR="91425" marT="91425" marB="91425">
                    <a:solidFill>
                      <a:srgbClr val="FFFF00"/>
                    </a:solidFill>
                  </a:tcPr>
                </a:tc>
              </a:tr>
              <a:tr h="279900">
                <a:tc>
                  <a:txBody>
                    <a:bodyPr/>
                    <a:lstStyle/>
                    <a:p>
                      <a:pPr marL="0" lvl="0" indent="0" rtl="0">
                        <a:spcBef>
                          <a:spcPts val="0"/>
                        </a:spcBef>
                        <a:spcAft>
                          <a:spcPts val="0"/>
                        </a:spcAft>
                        <a:buNone/>
                      </a:pPr>
                      <a:r>
                        <a:rPr lang="en" sz="900"/>
                        <a:t>FSS 3: Well outside of any P2MP beams (GT)</a:t>
                      </a:r>
                      <a:endParaRPr sz="900"/>
                    </a:p>
                  </a:txBody>
                  <a:tcPr marL="91425" marR="91425" marT="91425" marB="91425">
                    <a:solidFill>
                      <a:srgbClr val="00FF00"/>
                    </a:solidFill>
                  </a:tcPr>
                </a:tc>
                <a:tc>
                  <a:txBody>
                    <a:bodyPr/>
                    <a:lstStyle/>
                    <a:p>
                      <a:pPr marL="0" lvl="0" indent="0" rtl="0">
                        <a:spcBef>
                          <a:spcPts val="0"/>
                        </a:spcBef>
                        <a:spcAft>
                          <a:spcPts val="0"/>
                        </a:spcAft>
                        <a:buNone/>
                      </a:pPr>
                      <a:r>
                        <a:rPr lang="en" sz="900"/>
                        <a:t>FSS 6: Inside P2MP base beam (GT, PL, GR)</a:t>
                      </a:r>
                      <a:endParaRPr sz="900"/>
                    </a:p>
                  </a:txBody>
                  <a:tcPr marL="91425" marR="91425" marT="91425" marB="91425">
                    <a:solidFill>
                      <a:srgbClr val="FFFF00"/>
                    </a:solidFill>
                  </a:tcPr>
                </a:tc>
              </a:tr>
            </a:tbl>
          </a:graphicData>
        </a:graphic>
      </p:graphicFrame>
      <p:sp>
        <p:nvSpPr>
          <p:cNvPr id="270" name="Shape 270"/>
          <p:cNvSpPr/>
          <p:nvPr/>
        </p:nvSpPr>
        <p:spPr>
          <a:xfrm>
            <a:off x="7729356" y="987003"/>
            <a:ext cx="138600" cy="264300"/>
          </a:xfrm>
          <a:prstGeom prst="triangl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71" name="Shape 271"/>
          <p:cNvGrpSpPr/>
          <p:nvPr/>
        </p:nvGrpSpPr>
        <p:grpSpPr>
          <a:xfrm rot="1085334">
            <a:off x="7625019" y="674357"/>
            <a:ext cx="428111" cy="459312"/>
            <a:chOff x="3782796" y="1418152"/>
            <a:chExt cx="428100" cy="459300"/>
          </a:xfrm>
        </p:grpSpPr>
        <p:sp>
          <p:nvSpPr>
            <p:cNvPr id="272" name="Shape 272"/>
            <p:cNvSpPr/>
            <p:nvPr/>
          </p:nvSpPr>
          <p:spPr>
            <a:xfrm rot="-2317369">
              <a:off x="3887985" y="1440949"/>
              <a:ext cx="217722" cy="413705"/>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273" name="Shape 273"/>
            <p:cNvCxnSpPr/>
            <p:nvPr/>
          </p:nvCxnSpPr>
          <p:spPr>
            <a:xfrm rot="10800000" flipH="1">
              <a:off x="4005167" y="1550469"/>
              <a:ext cx="107700" cy="107700"/>
            </a:xfrm>
            <a:prstGeom prst="straightConnector1">
              <a:avLst/>
            </a:prstGeom>
            <a:noFill/>
            <a:ln w="19050" cap="flat" cmpd="sng">
              <a:solidFill>
                <a:schemeClr val="dk2"/>
              </a:solidFill>
              <a:prstDash val="solid"/>
              <a:round/>
              <a:headEnd type="none" w="med" len="med"/>
              <a:tailEnd type="none" w="med" len="med"/>
            </a:ln>
          </p:spPr>
        </p:cxnSp>
      </p:grpSp>
      <p:sp>
        <p:nvSpPr>
          <p:cNvPr id="274" name="Shape 274"/>
          <p:cNvSpPr/>
          <p:nvPr/>
        </p:nvSpPr>
        <p:spPr>
          <a:xfrm rot="-6903363">
            <a:off x="9070742" y="-1598456"/>
            <a:ext cx="901761" cy="3441304"/>
          </a:xfrm>
          <a:prstGeom prst="triangle">
            <a:avLst>
              <a:gd name="adj" fmla="val 50000"/>
            </a:avLst>
          </a:prstGeom>
          <a:solidFill>
            <a:srgbClr val="FF0000">
              <a:alpha val="2500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5" name="Shape 275"/>
          <p:cNvSpPr txBox="1"/>
          <p:nvPr/>
        </p:nvSpPr>
        <p:spPr>
          <a:xfrm>
            <a:off x="7363946" y="1167345"/>
            <a:ext cx="869400" cy="27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t>FSS 3</a:t>
            </a:r>
            <a:endParaRPr sz="9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375102" y="495298"/>
            <a:ext cx="8229600" cy="649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P2MP Data that Enter into Coexistence Calculation</a:t>
            </a:r>
            <a:endParaRPr/>
          </a:p>
        </p:txBody>
      </p:sp>
      <p:sp>
        <p:nvSpPr>
          <p:cNvPr id="281" name="Shape 281"/>
          <p:cNvSpPr txBox="1">
            <a:spLocks noGrp="1"/>
          </p:cNvSpPr>
          <p:nvPr>
            <p:ph type="body" idx="1"/>
          </p:nvPr>
        </p:nvSpPr>
        <p:spPr>
          <a:xfrm>
            <a:off x="375101" y="1253683"/>
            <a:ext cx="8229600" cy="34287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Required minimum information for each P2MP node (base and CPE)</a:t>
            </a:r>
            <a:endParaRPr/>
          </a:p>
          <a:p>
            <a:pPr marL="914400" lvl="1" indent="-317500" rtl="0">
              <a:spcBef>
                <a:spcPts val="0"/>
              </a:spcBef>
              <a:spcAft>
                <a:spcPts val="0"/>
              </a:spcAft>
              <a:buSzPts val="1400"/>
              <a:buChar char="○"/>
            </a:pPr>
            <a:r>
              <a:rPr lang="en"/>
              <a:t>Location (lat/lon)</a:t>
            </a:r>
            <a:endParaRPr/>
          </a:p>
          <a:p>
            <a:pPr marL="914400" lvl="1" indent="-317500" rtl="0">
              <a:spcBef>
                <a:spcPts val="0"/>
              </a:spcBef>
              <a:spcAft>
                <a:spcPts val="0"/>
              </a:spcAft>
              <a:buSzPts val="1400"/>
              <a:buChar char="○"/>
            </a:pPr>
            <a:r>
              <a:rPr lang="en"/>
              <a:t>Conducted power spectral density, including any cable losses between transmitter and antenna</a:t>
            </a:r>
            <a:endParaRPr/>
          </a:p>
          <a:p>
            <a:pPr marL="914400" lvl="1" indent="-317500" rtl="0">
              <a:spcBef>
                <a:spcPts val="0"/>
              </a:spcBef>
              <a:spcAft>
                <a:spcPts val="0"/>
              </a:spcAft>
              <a:buSzPts val="1400"/>
              <a:buChar char="○"/>
            </a:pPr>
            <a:r>
              <a:rPr lang="en"/>
              <a:t>Antenna pointing azimuth and elevation</a:t>
            </a:r>
            <a:endParaRPr/>
          </a:p>
          <a:p>
            <a:pPr marL="914400" lvl="1" indent="-317500" rtl="0">
              <a:spcBef>
                <a:spcPts val="0"/>
              </a:spcBef>
              <a:spcAft>
                <a:spcPts val="0"/>
              </a:spcAft>
              <a:buSzPts val="1400"/>
              <a:buChar char="○"/>
            </a:pPr>
            <a:r>
              <a:rPr lang="en"/>
              <a:t>Antenna beam pattern (i.e., gain as a function of azimuth and elevation)</a:t>
            </a:r>
            <a:endParaRPr/>
          </a:p>
          <a:p>
            <a:pPr marL="914400" lvl="1" indent="-317500" rtl="0">
              <a:spcBef>
                <a:spcPts val="0"/>
              </a:spcBef>
              <a:spcAft>
                <a:spcPts val="0"/>
              </a:spcAft>
              <a:buSzPts val="1400"/>
              <a:buChar char="○"/>
            </a:pPr>
            <a:r>
              <a:rPr lang="en"/>
              <a:t>Height of ground above mean sea level</a:t>
            </a:r>
            <a:endParaRPr/>
          </a:p>
          <a:p>
            <a:pPr marL="1371600" lvl="2" indent="-304800" rtl="0">
              <a:spcBef>
                <a:spcPts val="0"/>
              </a:spcBef>
              <a:spcAft>
                <a:spcPts val="0"/>
              </a:spcAft>
              <a:buSzPts val="1200"/>
              <a:buChar char="■"/>
            </a:pPr>
            <a:r>
              <a:rPr lang="en"/>
              <a:t>Determined by lat/lon combined with a terrain database</a:t>
            </a:r>
            <a:endParaRPr/>
          </a:p>
          <a:p>
            <a:pPr marL="914400" lvl="1" indent="-317500" rtl="0">
              <a:spcBef>
                <a:spcPts val="0"/>
              </a:spcBef>
              <a:spcAft>
                <a:spcPts val="0"/>
              </a:spcAft>
              <a:buSzPts val="1400"/>
              <a:buChar char="○"/>
            </a:pPr>
            <a:r>
              <a:rPr lang="en"/>
              <a:t>Antenna height above ground level</a:t>
            </a:r>
            <a:endParaRPr/>
          </a:p>
          <a:p>
            <a:pPr marL="914400" lvl="1" indent="-317500" rtl="0">
              <a:spcBef>
                <a:spcPts val="0"/>
              </a:spcBef>
              <a:spcAft>
                <a:spcPts val="0"/>
              </a:spcAft>
              <a:buSzPts val="1400"/>
              <a:buChar char="○"/>
            </a:pPr>
            <a:r>
              <a:rPr lang="en"/>
              <a:t>Frequency and bandwidth of P2MP signal (for non-co-channel analysis)</a:t>
            </a:r>
            <a:endParaRPr/>
          </a:p>
          <a:p>
            <a:pPr marL="914400" lvl="1" indent="-317500" rtl="0">
              <a:spcBef>
                <a:spcPts val="0"/>
              </a:spcBef>
              <a:spcAft>
                <a:spcPts val="0"/>
              </a:spcAft>
              <a:buSzPts val="1400"/>
              <a:buChar char="○"/>
            </a:pPr>
            <a:r>
              <a:rPr lang="en"/>
              <a:t>Out-of-band emission levels (for non-co-channel analysis)</a:t>
            </a:r>
            <a:endParaRPr/>
          </a:p>
          <a:p>
            <a:pPr marL="457200" lvl="0" indent="-342900" rtl="0">
              <a:spcBef>
                <a:spcPts val="0"/>
              </a:spcBef>
              <a:spcAft>
                <a:spcPts val="0"/>
              </a:spcAft>
              <a:buSzPts val="1800"/>
              <a:buChar char="●"/>
            </a:pPr>
            <a:r>
              <a:rPr lang="en"/>
              <a:t>Additional considerations</a:t>
            </a:r>
            <a:endParaRPr/>
          </a:p>
          <a:p>
            <a:pPr marL="914400" lvl="1" indent="-317500" rtl="0">
              <a:spcBef>
                <a:spcPts val="0"/>
              </a:spcBef>
              <a:spcAft>
                <a:spcPts val="0"/>
              </a:spcAft>
              <a:buSzPts val="1400"/>
              <a:buChar char="○"/>
            </a:pPr>
            <a:r>
              <a:rPr lang="en"/>
              <a:t>Clutter impacting propagation</a:t>
            </a:r>
            <a:endParaRPr/>
          </a:p>
        </p:txBody>
      </p:sp>
      <p:sp>
        <p:nvSpPr>
          <p:cNvPr id="282" name="Shape 282"/>
          <p:cNvSpPr txBox="1">
            <a:spLocks noGrp="1"/>
          </p:cNvSpPr>
          <p:nvPr>
            <p:ph type="sldNum" idx="12"/>
          </p:nvPr>
        </p:nvSpPr>
        <p:spPr>
          <a:xfrm>
            <a:off x="8556775" y="4870275"/>
            <a:ext cx="548700" cy="273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375102" y="495298"/>
            <a:ext cx="8229600" cy="649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FSS Data that Enter into Coexistence Calculation</a:t>
            </a:r>
            <a:endParaRPr/>
          </a:p>
        </p:txBody>
      </p:sp>
      <p:sp>
        <p:nvSpPr>
          <p:cNvPr id="288" name="Shape 288"/>
          <p:cNvSpPr txBox="1">
            <a:spLocks noGrp="1"/>
          </p:cNvSpPr>
          <p:nvPr>
            <p:ph type="body" idx="1"/>
          </p:nvPr>
        </p:nvSpPr>
        <p:spPr>
          <a:xfrm>
            <a:off x="375101" y="1253683"/>
            <a:ext cx="8229600" cy="34287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Required minimum information for each FSS earth station</a:t>
            </a:r>
            <a:endParaRPr/>
          </a:p>
          <a:p>
            <a:pPr marL="914400" lvl="1" indent="-317500" rtl="0">
              <a:spcBef>
                <a:spcPts val="0"/>
              </a:spcBef>
              <a:spcAft>
                <a:spcPts val="0"/>
              </a:spcAft>
              <a:buSzPts val="1400"/>
              <a:buChar char="○"/>
            </a:pPr>
            <a:r>
              <a:rPr lang="en"/>
              <a:t>Location (lat/lon)</a:t>
            </a:r>
            <a:endParaRPr/>
          </a:p>
          <a:p>
            <a:pPr marL="914400" lvl="1" indent="-317500" rtl="0">
              <a:spcBef>
                <a:spcPts val="0"/>
              </a:spcBef>
              <a:spcAft>
                <a:spcPts val="0"/>
              </a:spcAft>
              <a:buSzPts val="1400"/>
              <a:buChar char="○"/>
            </a:pPr>
            <a:r>
              <a:rPr lang="en"/>
              <a:t>Antenna pointing azimuth(s) and elevation(s)</a:t>
            </a:r>
            <a:endParaRPr/>
          </a:p>
          <a:p>
            <a:pPr marL="1371600" lvl="2" indent="-304800" rtl="0">
              <a:spcBef>
                <a:spcPts val="0"/>
              </a:spcBef>
              <a:spcAft>
                <a:spcPts val="0"/>
              </a:spcAft>
              <a:buSzPts val="1200"/>
              <a:buChar char="■"/>
            </a:pPr>
            <a:r>
              <a:rPr lang="en"/>
              <a:t>Can be determined by orbital slot (or range of orbital slots) received by the earth station, combined with the earth station’s lat/lon</a:t>
            </a:r>
            <a:endParaRPr/>
          </a:p>
          <a:p>
            <a:pPr marL="914400" lvl="1" indent="-317500" rtl="0">
              <a:spcBef>
                <a:spcPts val="0"/>
              </a:spcBef>
              <a:spcAft>
                <a:spcPts val="0"/>
              </a:spcAft>
              <a:buSzPts val="1400"/>
              <a:buChar char="○"/>
            </a:pPr>
            <a:r>
              <a:rPr lang="en"/>
              <a:t>Antenna beam pattern (i.e., gain as a function of off-axis angle)</a:t>
            </a:r>
            <a:endParaRPr/>
          </a:p>
          <a:p>
            <a:pPr marL="914400" lvl="1" indent="-317500" rtl="0">
              <a:spcBef>
                <a:spcPts val="0"/>
              </a:spcBef>
              <a:spcAft>
                <a:spcPts val="0"/>
              </a:spcAft>
              <a:buSzPts val="1400"/>
              <a:buChar char="○"/>
            </a:pPr>
            <a:r>
              <a:rPr lang="en"/>
              <a:t>Height of ground above mean sea level</a:t>
            </a:r>
            <a:endParaRPr/>
          </a:p>
          <a:p>
            <a:pPr marL="1371600" lvl="2" indent="-304800" rtl="0">
              <a:spcBef>
                <a:spcPts val="0"/>
              </a:spcBef>
              <a:spcAft>
                <a:spcPts val="0"/>
              </a:spcAft>
              <a:buSzPts val="1200"/>
              <a:buChar char="■"/>
            </a:pPr>
            <a:r>
              <a:rPr lang="en"/>
              <a:t>Determined by lat/lon in combination with terrain database</a:t>
            </a:r>
            <a:endParaRPr/>
          </a:p>
          <a:p>
            <a:pPr marL="914400" lvl="1" indent="-317500" rtl="0">
              <a:spcBef>
                <a:spcPts val="0"/>
              </a:spcBef>
              <a:spcAft>
                <a:spcPts val="0"/>
              </a:spcAft>
              <a:buSzPts val="1400"/>
              <a:buChar char="○"/>
            </a:pPr>
            <a:r>
              <a:rPr lang="en"/>
              <a:t>Antenna feed point height above ground level (reference point for interference calculation)</a:t>
            </a:r>
            <a:endParaRPr/>
          </a:p>
          <a:p>
            <a:pPr marL="914400" lvl="1" indent="-317500" rtl="0">
              <a:spcBef>
                <a:spcPts val="0"/>
              </a:spcBef>
              <a:spcAft>
                <a:spcPts val="0"/>
              </a:spcAft>
              <a:buSzPts val="1400"/>
              <a:buChar char="○"/>
            </a:pPr>
            <a:r>
              <a:rPr lang="en"/>
              <a:t>Actual operating frequencies of the FSS receiver (for non-co-channel analysis)</a:t>
            </a:r>
            <a:endParaRPr/>
          </a:p>
          <a:p>
            <a:pPr marL="457200" lvl="0" indent="-342900" rtl="0">
              <a:spcBef>
                <a:spcPts val="0"/>
              </a:spcBef>
              <a:spcAft>
                <a:spcPts val="0"/>
              </a:spcAft>
              <a:buSzPts val="1800"/>
              <a:buChar char="●"/>
            </a:pPr>
            <a:r>
              <a:rPr lang="en"/>
              <a:t>Additional considerations</a:t>
            </a:r>
            <a:endParaRPr/>
          </a:p>
          <a:p>
            <a:pPr marL="914400" lvl="1" indent="-317500" rtl="0">
              <a:spcBef>
                <a:spcPts val="0"/>
              </a:spcBef>
              <a:spcAft>
                <a:spcPts val="0"/>
              </a:spcAft>
              <a:buSzPts val="1400"/>
              <a:buChar char="○"/>
            </a:pPr>
            <a:r>
              <a:rPr lang="en"/>
              <a:t>Clutter impacting propagation</a:t>
            </a:r>
            <a:endParaRPr/>
          </a:p>
        </p:txBody>
      </p:sp>
      <p:sp>
        <p:nvSpPr>
          <p:cNvPr id="289" name="Shape 289"/>
          <p:cNvSpPr txBox="1">
            <a:spLocks noGrp="1"/>
          </p:cNvSpPr>
          <p:nvPr>
            <p:ph type="sldNum" idx="12"/>
          </p:nvPr>
        </p:nvSpPr>
        <p:spPr>
          <a:xfrm>
            <a:off x="8556775" y="4870275"/>
            <a:ext cx="548700" cy="2733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457202" y="2247148"/>
            <a:ext cx="8229600" cy="649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Where could Co-channel FSS and P2MP Co-exist?</a:t>
            </a:r>
            <a:endParaRPr/>
          </a:p>
        </p:txBody>
      </p:sp>
      <p:sp>
        <p:nvSpPr>
          <p:cNvPr id="295" name="Shape 295"/>
          <p:cNvSpPr txBox="1">
            <a:spLocks noGrp="1"/>
          </p:cNvSpPr>
          <p:nvPr>
            <p:ph type="sldNum" idx="12"/>
          </p:nvPr>
        </p:nvSpPr>
        <p:spPr>
          <a:xfrm>
            <a:off x="8556775" y="4870275"/>
            <a:ext cx="548700" cy="2733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sz="1300">
                <a:latin typeface="Arial"/>
                <a:ea typeface="Arial"/>
                <a:cs typeface="Arial"/>
                <a:sym typeface="Arial"/>
              </a:rPr>
              <a:t>13</a:t>
            </a:fld>
            <a:endParaRPr sz="1300">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Shape 300"/>
          <p:cNvPicPr preferRelativeResize="0"/>
          <p:nvPr/>
        </p:nvPicPr>
        <p:blipFill rotWithShape="1">
          <a:blip r:embed="rId3">
            <a:alphaModFix/>
          </a:blip>
          <a:srcRect/>
          <a:stretch/>
        </p:blipFill>
        <p:spPr>
          <a:xfrm>
            <a:off x="634813" y="418875"/>
            <a:ext cx="7874375" cy="4724625"/>
          </a:xfrm>
          <a:prstGeom prst="rect">
            <a:avLst/>
          </a:prstGeom>
          <a:noFill/>
          <a:ln>
            <a:noFill/>
          </a:ln>
        </p:spPr>
      </p:pic>
      <p:sp>
        <p:nvSpPr>
          <p:cNvPr id="301" name="Shape 301"/>
          <p:cNvSpPr txBox="1">
            <a:spLocks noGrp="1"/>
          </p:cNvSpPr>
          <p:nvPr>
            <p:ph type="sldNum" idx="12"/>
          </p:nvPr>
        </p:nvSpPr>
        <p:spPr>
          <a:xfrm>
            <a:off x="8556775" y="4870275"/>
            <a:ext cx="548700" cy="2733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14</a:t>
            </a:fld>
            <a:endParaRPr/>
          </a:p>
        </p:txBody>
      </p:sp>
      <p:sp>
        <p:nvSpPr>
          <p:cNvPr id="302" name="Shape 302"/>
          <p:cNvSpPr txBox="1"/>
          <p:nvPr/>
        </p:nvSpPr>
        <p:spPr>
          <a:xfrm>
            <a:off x="204900" y="4611900"/>
            <a:ext cx="8734200" cy="47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t>For each point in a 30 arc sec grid, this map displays the number of confirmed registered FSS earth stations within a</a:t>
            </a:r>
            <a:br>
              <a:rPr lang="en" sz="1200"/>
            </a:br>
            <a:r>
              <a:rPr lang="en" sz="1200"/>
              <a:t>100x100 km box centered on the grid point. Source: FCC IBFS plus confirmation based on a 2014 Google Earth study.</a:t>
            </a:r>
            <a:endParaRPr sz="12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Shape 307"/>
          <p:cNvPicPr preferRelativeResize="0"/>
          <p:nvPr/>
        </p:nvPicPr>
        <p:blipFill rotWithShape="1">
          <a:blip r:embed="rId3">
            <a:alphaModFix/>
          </a:blip>
          <a:srcRect/>
          <a:stretch/>
        </p:blipFill>
        <p:spPr>
          <a:xfrm>
            <a:off x="634813" y="418875"/>
            <a:ext cx="7874375" cy="4724625"/>
          </a:xfrm>
          <a:prstGeom prst="rect">
            <a:avLst/>
          </a:prstGeom>
          <a:noFill/>
          <a:ln>
            <a:noFill/>
          </a:ln>
        </p:spPr>
      </p:pic>
      <p:sp>
        <p:nvSpPr>
          <p:cNvPr id="308" name="Shape 308"/>
          <p:cNvSpPr txBox="1">
            <a:spLocks noGrp="1"/>
          </p:cNvSpPr>
          <p:nvPr>
            <p:ph type="sldNum" idx="12"/>
          </p:nvPr>
        </p:nvSpPr>
        <p:spPr>
          <a:xfrm>
            <a:off x="8556775" y="4870275"/>
            <a:ext cx="548700" cy="2733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15</a:t>
            </a:fld>
            <a:endParaRPr/>
          </a:p>
        </p:txBody>
      </p:sp>
      <p:sp>
        <p:nvSpPr>
          <p:cNvPr id="309" name="Shape 309"/>
          <p:cNvSpPr txBox="1"/>
          <p:nvPr/>
        </p:nvSpPr>
        <p:spPr>
          <a:xfrm>
            <a:off x="454500" y="4611900"/>
            <a:ext cx="8235000" cy="47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t>Each pixel is 30x30 arc seconds = ~0.75 km</a:t>
            </a:r>
            <a:r>
              <a:rPr lang="en" sz="1200" baseline="30000"/>
              <a:t>2</a:t>
            </a:r>
            <a:r>
              <a:rPr lang="en" sz="1200"/>
              <a:t> depending on latitude. White = 0 population in the pixel.</a:t>
            </a:r>
            <a:br>
              <a:rPr lang="en" sz="1200"/>
            </a:br>
            <a:r>
              <a:rPr lang="en" sz="1200"/>
              <a:t>Population density &gt;0 and ≤1 per pixel clipped at 1 for display. Data derived from U.S. Census Bureau statistics.</a:t>
            </a:r>
            <a:endParaRPr sz="1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Shape 314"/>
          <p:cNvPicPr preferRelativeResize="0"/>
          <p:nvPr/>
        </p:nvPicPr>
        <p:blipFill rotWithShape="1">
          <a:blip r:embed="rId3">
            <a:alphaModFix/>
          </a:blip>
          <a:srcRect/>
          <a:stretch/>
        </p:blipFill>
        <p:spPr>
          <a:xfrm>
            <a:off x="188050" y="473250"/>
            <a:ext cx="8839200" cy="4419600"/>
          </a:xfrm>
          <a:prstGeom prst="rect">
            <a:avLst/>
          </a:prstGeom>
          <a:noFill/>
          <a:ln>
            <a:noFill/>
          </a:ln>
        </p:spPr>
      </p:pic>
      <p:sp>
        <p:nvSpPr>
          <p:cNvPr id="315" name="Shape 315"/>
          <p:cNvSpPr/>
          <p:nvPr/>
        </p:nvSpPr>
        <p:spPr>
          <a:xfrm>
            <a:off x="2219150" y="3092550"/>
            <a:ext cx="534600" cy="534600"/>
          </a:xfrm>
          <a:prstGeom prst="ellipse">
            <a:avLst/>
          </a:prstGeom>
          <a:solidFill>
            <a:srgbClr val="FF0000">
              <a:alpha val="31150"/>
            </a:srgbClr>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6" name="Shape 316"/>
          <p:cNvSpPr txBox="1"/>
          <p:nvPr/>
        </p:nvSpPr>
        <p:spPr>
          <a:xfrm>
            <a:off x="3074725" y="3261900"/>
            <a:ext cx="4242300" cy="598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More than 100 million Americans have 20 or fewer registered earth stations within ~100 km</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Shape 321"/>
          <p:cNvPicPr preferRelativeResize="0"/>
          <p:nvPr/>
        </p:nvPicPr>
        <p:blipFill rotWithShape="1">
          <a:blip r:embed="rId3">
            <a:alphaModFix/>
          </a:blip>
          <a:srcRect/>
          <a:stretch/>
        </p:blipFill>
        <p:spPr>
          <a:xfrm>
            <a:off x="188050" y="473250"/>
            <a:ext cx="8839200" cy="4419600"/>
          </a:xfrm>
          <a:prstGeom prst="rect">
            <a:avLst/>
          </a:prstGeom>
          <a:noFill/>
          <a:ln>
            <a:noFill/>
          </a:ln>
        </p:spPr>
      </p:pic>
      <p:sp>
        <p:nvSpPr>
          <p:cNvPr id="322" name="Shape 322"/>
          <p:cNvSpPr txBox="1"/>
          <p:nvPr/>
        </p:nvSpPr>
        <p:spPr>
          <a:xfrm>
            <a:off x="3306450" y="3074725"/>
            <a:ext cx="4037400" cy="819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More than 100 million Americans have 20 or fewer registered C-band Earth stations within approximately 100 km</a:t>
            </a:r>
            <a:endParaRPr/>
          </a:p>
        </p:txBody>
      </p:sp>
      <p:sp>
        <p:nvSpPr>
          <p:cNvPr id="323" name="Shape 323"/>
          <p:cNvSpPr/>
          <p:nvPr/>
        </p:nvSpPr>
        <p:spPr>
          <a:xfrm>
            <a:off x="2130050" y="3074725"/>
            <a:ext cx="704100" cy="704100"/>
          </a:xfrm>
          <a:prstGeom prst="ellipse">
            <a:avLst/>
          </a:prstGeom>
          <a:solidFill>
            <a:srgbClr val="FF0000">
              <a:alpha val="24230"/>
            </a:srgbClr>
          </a:solid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324" name="Shape 324"/>
          <p:cNvPicPr preferRelativeResize="0"/>
          <p:nvPr/>
        </p:nvPicPr>
        <p:blipFill rotWithShape="1">
          <a:blip r:embed="rId4">
            <a:alphaModFix/>
          </a:blip>
          <a:srcRect/>
          <a:stretch/>
        </p:blipFill>
        <p:spPr>
          <a:xfrm>
            <a:off x="634813" y="418875"/>
            <a:ext cx="7874375" cy="4724625"/>
          </a:xfrm>
          <a:prstGeom prst="rect">
            <a:avLst/>
          </a:prstGeom>
          <a:noFill/>
          <a:ln>
            <a:noFill/>
          </a:ln>
        </p:spPr>
      </p:pic>
      <p:sp>
        <p:nvSpPr>
          <p:cNvPr id="325" name="Shape 325"/>
          <p:cNvSpPr txBox="1"/>
          <p:nvPr/>
        </p:nvSpPr>
        <p:spPr>
          <a:xfrm>
            <a:off x="3146100" y="4722900"/>
            <a:ext cx="2851800" cy="42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114 million Americans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Shape 330"/>
          <p:cNvPicPr preferRelativeResize="0"/>
          <p:nvPr/>
        </p:nvPicPr>
        <p:blipFill rotWithShape="1">
          <a:blip r:embed="rId3">
            <a:alphaModFix/>
          </a:blip>
          <a:srcRect/>
          <a:stretch/>
        </p:blipFill>
        <p:spPr>
          <a:xfrm>
            <a:off x="188050" y="473250"/>
            <a:ext cx="8839200" cy="4419600"/>
          </a:xfrm>
          <a:prstGeom prst="rect">
            <a:avLst/>
          </a:prstGeom>
          <a:noFill/>
          <a:ln>
            <a:noFill/>
          </a:ln>
        </p:spPr>
      </p:pic>
      <p:sp>
        <p:nvSpPr>
          <p:cNvPr id="331" name="Shape 331"/>
          <p:cNvSpPr txBox="1"/>
          <p:nvPr/>
        </p:nvSpPr>
        <p:spPr>
          <a:xfrm>
            <a:off x="3306450" y="3074725"/>
            <a:ext cx="4037400" cy="819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More than 100 million Americans have 20 or fewer registered C-band Earth stations within approximately 100 km</a:t>
            </a:r>
            <a:endParaRPr/>
          </a:p>
        </p:txBody>
      </p:sp>
      <p:sp>
        <p:nvSpPr>
          <p:cNvPr id="332" name="Shape 332"/>
          <p:cNvSpPr/>
          <p:nvPr/>
        </p:nvSpPr>
        <p:spPr>
          <a:xfrm>
            <a:off x="2130050" y="3074725"/>
            <a:ext cx="704100" cy="704100"/>
          </a:xfrm>
          <a:prstGeom prst="ellipse">
            <a:avLst/>
          </a:prstGeom>
          <a:solidFill>
            <a:srgbClr val="FF0000">
              <a:alpha val="24230"/>
            </a:srgbClr>
          </a:solid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333" name="Shape 333"/>
          <p:cNvPicPr preferRelativeResize="0"/>
          <p:nvPr/>
        </p:nvPicPr>
        <p:blipFill rotWithShape="1">
          <a:blip r:embed="rId4">
            <a:alphaModFix/>
          </a:blip>
          <a:srcRect/>
          <a:stretch/>
        </p:blipFill>
        <p:spPr>
          <a:xfrm>
            <a:off x="634813" y="418875"/>
            <a:ext cx="7874375" cy="4724625"/>
          </a:xfrm>
          <a:prstGeom prst="rect">
            <a:avLst/>
          </a:prstGeom>
          <a:noFill/>
          <a:ln>
            <a:noFill/>
          </a:ln>
        </p:spPr>
      </p:pic>
      <p:sp>
        <p:nvSpPr>
          <p:cNvPr id="334" name="Shape 334"/>
          <p:cNvSpPr txBox="1"/>
          <p:nvPr/>
        </p:nvSpPr>
        <p:spPr>
          <a:xfrm>
            <a:off x="3146100" y="4722900"/>
            <a:ext cx="2851800" cy="42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43 million Americans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Shape 339"/>
          <p:cNvPicPr preferRelativeResize="0"/>
          <p:nvPr/>
        </p:nvPicPr>
        <p:blipFill rotWithShape="1">
          <a:blip r:embed="rId3">
            <a:alphaModFix/>
          </a:blip>
          <a:srcRect/>
          <a:stretch/>
        </p:blipFill>
        <p:spPr>
          <a:xfrm>
            <a:off x="188050" y="473250"/>
            <a:ext cx="8839200" cy="4419600"/>
          </a:xfrm>
          <a:prstGeom prst="rect">
            <a:avLst/>
          </a:prstGeom>
          <a:noFill/>
          <a:ln>
            <a:noFill/>
          </a:ln>
        </p:spPr>
      </p:pic>
      <p:sp>
        <p:nvSpPr>
          <p:cNvPr id="340" name="Shape 340"/>
          <p:cNvSpPr txBox="1"/>
          <p:nvPr/>
        </p:nvSpPr>
        <p:spPr>
          <a:xfrm>
            <a:off x="3306450" y="3074725"/>
            <a:ext cx="4037400" cy="819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More than 100 million Americans have 20 or fewer registered C-band Earth stations within approximately 100 km</a:t>
            </a:r>
            <a:endParaRPr/>
          </a:p>
        </p:txBody>
      </p:sp>
      <p:sp>
        <p:nvSpPr>
          <p:cNvPr id="341" name="Shape 341"/>
          <p:cNvSpPr/>
          <p:nvPr/>
        </p:nvSpPr>
        <p:spPr>
          <a:xfrm>
            <a:off x="2130050" y="3074725"/>
            <a:ext cx="704100" cy="704100"/>
          </a:xfrm>
          <a:prstGeom prst="ellipse">
            <a:avLst/>
          </a:prstGeom>
          <a:solidFill>
            <a:srgbClr val="FF0000">
              <a:alpha val="24230"/>
            </a:srgbClr>
          </a:solid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342" name="Shape 342"/>
          <p:cNvPicPr preferRelativeResize="0"/>
          <p:nvPr/>
        </p:nvPicPr>
        <p:blipFill rotWithShape="1">
          <a:blip r:embed="rId4">
            <a:alphaModFix/>
          </a:blip>
          <a:srcRect/>
          <a:stretch/>
        </p:blipFill>
        <p:spPr>
          <a:xfrm>
            <a:off x="634813" y="418875"/>
            <a:ext cx="7874375" cy="4724625"/>
          </a:xfrm>
          <a:prstGeom prst="rect">
            <a:avLst/>
          </a:prstGeom>
          <a:noFill/>
          <a:ln>
            <a:noFill/>
          </a:ln>
        </p:spPr>
      </p:pic>
      <p:sp>
        <p:nvSpPr>
          <p:cNvPr id="343" name="Shape 343"/>
          <p:cNvSpPr txBox="1"/>
          <p:nvPr/>
        </p:nvSpPr>
        <p:spPr>
          <a:xfrm>
            <a:off x="3146100" y="4722900"/>
            <a:ext cx="2851800" cy="42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17 million Americans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375102" y="495298"/>
            <a:ext cx="8229600" cy="6492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b="1" dirty="0"/>
              <a:t>Conclusions</a:t>
            </a:r>
            <a:endParaRPr b="1" dirty="0"/>
          </a:p>
        </p:txBody>
      </p:sp>
      <p:sp>
        <p:nvSpPr>
          <p:cNvPr id="50" name="Shape 50"/>
          <p:cNvSpPr txBox="1">
            <a:spLocks noGrp="1"/>
          </p:cNvSpPr>
          <p:nvPr>
            <p:ph type="body" idx="1"/>
          </p:nvPr>
        </p:nvSpPr>
        <p:spPr>
          <a:xfrm>
            <a:off x="375100" y="1243225"/>
            <a:ext cx="8229600" cy="3608474"/>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dirty="0"/>
              <a:t>3700-4200 MHz point-to-multipoint (P2MP) systems could immediately provide gigabit-class broadband service to </a:t>
            </a:r>
            <a:r>
              <a:rPr lang="en" i="1" u="sng" dirty="0"/>
              <a:t>tens of millions of Americans</a:t>
            </a:r>
            <a:r>
              <a:rPr lang="en" dirty="0"/>
              <a:t>, without causing disruption to FSS</a:t>
            </a:r>
            <a:endParaRPr dirty="0"/>
          </a:p>
          <a:p>
            <a:pPr marL="914400" lvl="1" indent="-317500" rtl="0">
              <a:spcBef>
                <a:spcPts val="0"/>
              </a:spcBef>
              <a:spcAft>
                <a:spcPts val="0"/>
              </a:spcAft>
              <a:buSzPts val="1400"/>
              <a:buChar char="○"/>
            </a:pPr>
            <a:endParaRPr lang="en" dirty="0" smtClean="0"/>
          </a:p>
          <a:p>
            <a:pPr marL="914400" lvl="1" indent="-317500" rtl="0">
              <a:spcBef>
                <a:spcPts val="0"/>
              </a:spcBef>
              <a:spcAft>
                <a:spcPts val="0"/>
              </a:spcAft>
              <a:buSzPts val="1400"/>
              <a:buChar char="○"/>
            </a:pPr>
            <a:r>
              <a:rPr lang="en" dirty="0" smtClean="0"/>
              <a:t>In </a:t>
            </a:r>
            <a:r>
              <a:rPr lang="en" dirty="0"/>
              <a:t>many areas of the country, P2MP systems can operate in C-band (3700-4200 MHz) without causing interference to co-channel fixed-satellite service (FSS) systems</a:t>
            </a:r>
            <a:endParaRPr dirty="0"/>
          </a:p>
          <a:p>
            <a:pPr marL="914400" lvl="1" indent="-317500" rtl="0">
              <a:spcBef>
                <a:spcPts val="0"/>
              </a:spcBef>
              <a:spcAft>
                <a:spcPts val="0"/>
              </a:spcAft>
              <a:buSzPts val="1400"/>
              <a:buChar char="○"/>
            </a:pPr>
            <a:endParaRPr lang="en" dirty="0" smtClean="0"/>
          </a:p>
          <a:p>
            <a:pPr marL="914400" lvl="1" indent="-317500" rtl="0">
              <a:spcBef>
                <a:spcPts val="0"/>
              </a:spcBef>
              <a:spcAft>
                <a:spcPts val="0"/>
              </a:spcAft>
              <a:buSzPts val="1400"/>
              <a:buChar char="○"/>
            </a:pPr>
            <a:r>
              <a:rPr lang="en" dirty="0" smtClean="0"/>
              <a:t>Co-channel </a:t>
            </a:r>
            <a:r>
              <a:rPr lang="en" dirty="0"/>
              <a:t>sharing is possible by considering geographic and directional isolation between P2MP and FSS; that is, operating in areas with a relatively low number of earth stations, and using directional antennas that don’t point toward earth stations in the area.</a:t>
            </a:r>
            <a:endParaRPr dirty="0"/>
          </a:p>
          <a:p>
            <a:pPr marL="114300" lvl="0" indent="0" rtl="0">
              <a:spcBef>
                <a:spcPts val="0"/>
              </a:spcBef>
              <a:spcAft>
                <a:spcPts val="0"/>
              </a:spcAft>
              <a:buSzPts val="1800"/>
              <a:buNone/>
            </a:pPr>
            <a:endParaRPr lang="en" dirty="0" smtClean="0"/>
          </a:p>
          <a:p>
            <a:pPr marL="457200" lvl="0" indent="-342900" rtl="0">
              <a:spcBef>
                <a:spcPts val="0"/>
              </a:spcBef>
              <a:spcAft>
                <a:spcPts val="0"/>
              </a:spcAft>
              <a:buSzPts val="1800"/>
              <a:buChar char="●"/>
            </a:pPr>
            <a:r>
              <a:rPr lang="en" dirty="0" smtClean="0"/>
              <a:t>If </a:t>
            </a:r>
            <a:r>
              <a:rPr lang="en" dirty="0"/>
              <a:t>actual FSS frequency use were known, frequency separation could allow 25 Mbps - 1 Gbps P2MP broadband service to as many as </a:t>
            </a:r>
            <a:r>
              <a:rPr lang="en" i="1" u="sng" dirty="0"/>
              <a:t>120 million Americans</a:t>
            </a:r>
            <a:endParaRPr i="1" u="sng" dirty="0"/>
          </a:p>
        </p:txBody>
      </p:sp>
      <p:sp>
        <p:nvSpPr>
          <p:cNvPr id="51" name="Shape 51"/>
          <p:cNvSpPr txBox="1">
            <a:spLocks noGrp="1"/>
          </p:cNvSpPr>
          <p:nvPr>
            <p:ph type="sldNum" idx="12"/>
          </p:nvPr>
        </p:nvSpPr>
        <p:spPr>
          <a:xfrm>
            <a:off x="8556775" y="4870275"/>
            <a:ext cx="548700" cy="273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sz="1000">
                <a:latin typeface="Roboto"/>
                <a:ea typeface="Roboto"/>
                <a:cs typeface="Roboto"/>
                <a:sym typeface="Roboto"/>
              </a:rPr>
              <a:t>2</a:t>
            </a:fld>
            <a:endParaRPr sz="1000">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Shape 348"/>
          <p:cNvPicPr preferRelativeResize="0"/>
          <p:nvPr/>
        </p:nvPicPr>
        <p:blipFill rotWithShape="1">
          <a:blip r:embed="rId3">
            <a:alphaModFix/>
          </a:blip>
          <a:srcRect/>
          <a:stretch/>
        </p:blipFill>
        <p:spPr>
          <a:xfrm>
            <a:off x="188050" y="473250"/>
            <a:ext cx="8839200" cy="4419600"/>
          </a:xfrm>
          <a:prstGeom prst="rect">
            <a:avLst/>
          </a:prstGeom>
          <a:noFill/>
          <a:ln>
            <a:noFill/>
          </a:ln>
        </p:spPr>
      </p:pic>
      <p:sp>
        <p:nvSpPr>
          <p:cNvPr id="349" name="Shape 349"/>
          <p:cNvSpPr txBox="1"/>
          <p:nvPr/>
        </p:nvSpPr>
        <p:spPr>
          <a:xfrm>
            <a:off x="3306450" y="3074725"/>
            <a:ext cx="4037400" cy="819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More than 100 million Americans have 20 or fewer registered C-band Earth stations within approximately 100 km</a:t>
            </a:r>
            <a:endParaRPr/>
          </a:p>
        </p:txBody>
      </p:sp>
      <p:sp>
        <p:nvSpPr>
          <p:cNvPr id="350" name="Shape 350"/>
          <p:cNvSpPr/>
          <p:nvPr/>
        </p:nvSpPr>
        <p:spPr>
          <a:xfrm>
            <a:off x="2130050" y="3074725"/>
            <a:ext cx="704100" cy="704100"/>
          </a:xfrm>
          <a:prstGeom prst="ellipse">
            <a:avLst/>
          </a:prstGeom>
          <a:solidFill>
            <a:srgbClr val="FF0000">
              <a:alpha val="24230"/>
            </a:srgbClr>
          </a:solid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351" name="Shape 351"/>
          <p:cNvPicPr preferRelativeResize="0"/>
          <p:nvPr/>
        </p:nvPicPr>
        <p:blipFill rotWithShape="1">
          <a:blip r:embed="rId4">
            <a:alphaModFix/>
          </a:blip>
          <a:srcRect/>
          <a:stretch/>
        </p:blipFill>
        <p:spPr>
          <a:xfrm>
            <a:off x="634813" y="418875"/>
            <a:ext cx="7874375" cy="4724625"/>
          </a:xfrm>
          <a:prstGeom prst="rect">
            <a:avLst/>
          </a:prstGeom>
          <a:noFill/>
          <a:ln>
            <a:noFill/>
          </a:ln>
        </p:spPr>
      </p:pic>
      <p:sp>
        <p:nvSpPr>
          <p:cNvPr id="352" name="Shape 352"/>
          <p:cNvSpPr txBox="1"/>
          <p:nvPr/>
        </p:nvSpPr>
        <p:spPr>
          <a:xfrm>
            <a:off x="3146100" y="4722900"/>
            <a:ext cx="2851800" cy="42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10 million Americans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title"/>
          </p:nvPr>
        </p:nvSpPr>
        <p:spPr>
          <a:xfrm>
            <a:off x="375102" y="495298"/>
            <a:ext cx="8229600" cy="649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Distance to Closest FSS C-Band Earth Station</a:t>
            </a:r>
            <a:endParaRPr/>
          </a:p>
        </p:txBody>
      </p:sp>
      <p:sp>
        <p:nvSpPr>
          <p:cNvPr id="358" name="Shape 358"/>
          <p:cNvSpPr txBox="1">
            <a:spLocks noGrp="1"/>
          </p:cNvSpPr>
          <p:nvPr>
            <p:ph type="sldNum" idx="12"/>
          </p:nvPr>
        </p:nvSpPr>
        <p:spPr>
          <a:xfrm>
            <a:off x="8556775" y="4870275"/>
            <a:ext cx="548700" cy="273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21</a:t>
            </a:fld>
            <a:endParaRPr/>
          </a:p>
        </p:txBody>
      </p:sp>
      <p:grpSp>
        <p:nvGrpSpPr>
          <p:cNvPr id="359" name="Shape 359"/>
          <p:cNvGrpSpPr/>
          <p:nvPr/>
        </p:nvGrpSpPr>
        <p:grpSpPr>
          <a:xfrm>
            <a:off x="561025" y="1094148"/>
            <a:ext cx="7827747" cy="3694202"/>
            <a:chOff x="1094425" y="1322748"/>
            <a:chExt cx="7827747" cy="3694202"/>
          </a:xfrm>
        </p:grpSpPr>
        <p:pic>
          <p:nvPicPr>
            <p:cNvPr id="360" name="Shape 360"/>
            <p:cNvPicPr preferRelativeResize="0"/>
            <p:nvPr/>
          </p:nvPicPr>
          <p:blipFill>
            <a:blip r:embed="rId3">
              <a:alphaModFix/>
            </a:blip>
            <a:stretch>
              <a:fillRect/>
            </a:stretch>
          </p:blipFill>
          <p:spPr>
            <a:xfrm>
              <a:off x="1094425" y="1322748"/>
              <a:ext cx="7827747" cy="3694202"/>
            </a:xfrm>
            <a:prstGeom prst="rect">
              <a:avLst/>
            </a:prstGeom>
            <a:noFill/>
            <a:ln>
              <a:noFill/>
            </a:ln>
          </p:spPr>
        </p:pic>
        <p:sp>
          <p:nvSpPr>
            <p:cNvPr id="361" name="Shape 361"/>
            <p:cNvSpPr/>
            <p:nvPr/>
          </p:nvSpPr>
          <p:spPr>
            <a:xfrm>
              <a:off x="3012350" y="2319651"/>
              <a:ext cx="432900" cy="432900"/>
            </a:xfrm>
            <a:prstGeom prst="ellipse">
              <a:avLst/>
            </a:prstGeom>
            <a:solidFill>
              <a:srgbClr val="FF0000">
                <a:alpha val="24230"/>
              </a:srgbClr>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2" name="Shape 362"/>
            <p:cNvSpPr txBox="1"/>
            <p:nvPr/>
          </p:nvSpPr>
          <p:spPr>
            <a:xfrm>
              <a:off x="3561100" y="1925050"/>
              <a:ext cx="4495500" cy="598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t>10% of U.S. population (~30 million people) lives farther than 30 km from the nearest registered C-band FSS earth station</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title"/>
          </p:nvPr>
        </p:nvSpPr>
        <p:spPr>
          <a:xfrm>
            <a:off x="457202" y="2247148"/>
            <a:ext cx="8229600" cy="6492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a:t>Actual Co-channel Coexistence Example</a:t>
            </a:r>
            <a:endParaRPr/>
          </a:p>
        </p:txBody>
      </p:sp>
      <p:sp>
        <p:nvSpPr>
          <p:cNvPr id="368" name="Shape 368"/>
          <p:cNvSpPr txBox="1">
            <a:spLocks noGrp="1"/>
          </p:cNvSpPr>
          <p:nvPr>
            <p:ph type="sldNum" idx="12"/>
          </p:nvPr>
        </p:nvSpPr>
        <p:spPr>
          <a:xfrm>
            <a:off x="8556775" y="4870275"/>
            <a:ext cx="548700" cy="273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sz="1300">
                <a:latin typeface="Arial"/>
                <a:ea typeface="Arial"/>
                <a:cs typeface="Arial"/>
                <a:sym typeface="Arial"/>
              </a:rPr>
              <a:t>22</a:t>
            </a:fld>
            <a:endParaRPr sz="1300">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375102" y="495298"/>
            <a:ext cx="8229600" cy="649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Real-world Deployment</a:t>
            </a:r>
            <a:endParaRPr/>
          </a:p>
        </p:txBody>
      </p:sp>
      <p:sp>
        <p:nvSpPr>
          <p:cNvPr id="374" name="Shape 374"/>
          <p:cNvSpPr txBox="1">
            <a:spLocks noGrp="1"/>
          </p:cNvSpPr>
          <p:nvPr>
            <p:ph type="sldNum" idx="12"/>
          </p:nvPr>
        </p:nvSpPr>
        <p:spPr>
          <a:xfrm>
            <a:off x="8556775" y="4870275"/>
            <a:ext cx="548700" cy="273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sz="1000">
                <a:latin typeface="Roboto"/>
                <a:ea typeface="Roboto"/>
                <a:cs typeface="Roboto"/>
                <a:sym typeface="Roboto"/>
              </a:rPr>
              <a:t>23</a:t>
            </a:fld>
            <a:endParaRPr sz="1000">
              <a:latin typeface="Roboto"/>
              <a:ea typeface="Roboto"/>
              <a:cs typeface="Roboto"/>
              <a:sym typeface="Roboto"/>
            </a:endParaRPr>
          </a:p>
        </p:txBody>
      </p:sp>
      <p:sp>
        <p:nvSpPr>
          <p:cNvPr id="375" name="Shape 375"/>
          <p:cNvSpPr txBox="1">
            <a:spLocks noGrp="1"/>
          </p:cNvSpPr>
          <p:nvPr>
            <p:ph type="body" idx="1"/>
          </p:nvPr>
        </p:nvSpPr>
        <p:spPr>
          <a:xfrm>
            <a:off x="375101" y="1253683"/>
            <a:ext cx="8229600" cy="34287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Based on overlay/replacement of current 5 GHz (unlicensed) deployment now providing point-to-multipoint broadband service in California just outside of the Bay area</a:t>
            </a:r>
            <a:endParaRPr/>
          </a:p>
          <a:p>
            <a:pPr marL="457200" lvl="0" indent="-342900" rtl="0">
              <a:spcBef>
                <a:spcPts val="0"/>
              </a:spcBef>
              <a:spcAft>
                <a:spcPts val="0"/>
              </a:spcAft>
              <a:buSzPts val="1800"/>
              <a:buChar char="●"/>
            </a:pPr>
            <a:r>
              <a:rPr lang="en"/>
              <a:t>The current deployment, without modification, was analyzed to determine if it could be replaced with, or complemented by, a system utilizing C-band (co-channel with FSS) to provide improved broadband service</a:t>
            </a:r>
            <a:endParaRPr/>
          </a:p>
          <a:p>
            <a:pPr marL="457200" lvl="0" indent="-342900" rtl="0">
              <a:spcBef>
                <a:spcPts val="0"/>
              </a:spcBef>
              <a:spcAft>
                <a:spcPts val="0"/>
              </a:spcAft>
              <a:buSzPts val="1800"/>
              <a:buChar char="●"/>
            </a:pPr>
            <a:r>
              <a:rPr lang="en"/>
              <a:t>This example is not “cherry-picked”</a:t>
            </a:r>
            <a:endParaRPr/>
          </a:p>
          <a:p>
            <a:pPr marL="914400" lvl="1" indent="-317500" rtl="0">
              <a:spcBef>
                <a:spcPts val="0"/>
              </a:spcBef>
              <a:spcAft>
                <a:spcPts val="0"/>
              </a:spcAft>
              <a:buSzPts val="1400"/>
              <a:buChar char="○"/>
            </a:pPr>
            <a:r>
              <a:rPr lang="en"/>
              <a:t>Existing system deployed prior to, and without regard for, and considerations related to C-band FSS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375102" y="495298"/>
            <a:ext cx="8229600" cy="649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Analysis Procedures</a:t>
            </a:r>
            <a:endParaRPr/>
          </a:p>
        </p:txBody>
      </p:sp>
      <p:sp>
        <p:nvSpPr>
          <p:cNvPr id="381" name="Shape 381"/>
          <p:cNvSpPr txBox="1">
            <a:spLocks noGrp="1"/>
          </p:cNvSpPr>
          <p:nvPr>
            <p:ph type="body" idx="1"/>
          </p:nvPr>
        </p:nvSpPr>
        <p:spPr>
          <a:xfrm>
            <a:off x="375101" y="948883"/>
            <a:ext cx="8229600" cy="3428700"/>
          </a:xfrm>
          <a:prstGeom prst="rect">
            <a:avLst/>
          </a:prstGeom>
        </p:spPr>
        <p:txBody>
          <a:bodyPr spcFirstLastPara="1" wrap="square" lIns="91425" tIns="91425" rIns="91425" bIns="91425" anchor="t" anchorCtr="0">
            <a:noAutofit/>
          </a:bodyPr>
          <a:lstStyle/>
          <a:p>
            <a:pPr marL="457200" lvl="0" indent="-336550" rtl="0">
              <a:spcBef>
                <a:spcPts val="0"/>
              </a:spcBef>
              <a:spcAft>
                <a:spcPts val="0"/>
              </a:spcAft>
              <a:buSzPts val="1700"/>
              <a:buAutoNum type="arabicPeriod"/>
            </a:pPr>
            <a:r>
              <a:rPr lang="en" sz="1700"/>
              <a:t>Pull IBFS list of registered 3700-4200 MHz FSS earth stations within</a:t>
            </a:r>
            <a:br>
              <a:rPr lang="en" sz="1700"/>
            </a:br>
            <a:r>
              <a:rPr lang="en" sz="1700"/>
              <a:t>150 km of P2MP area of operation</a:t>
            </a:r>
            <a:endParaRPr sz="1700"/>
          </a:p>
          <a:p>
            <a:pPr marL="457200" lvl="0" indent="-336550" rtl="0">
              <a:spcBef>
                <a:spcPts val="0"/>
              </a:spcBef>
              <a:spcAft>
                <a:spcPts val="0"/>
              </a:spcAft>
              <a:buSzPts val="1700"/>
              <a:buAutoNum type="arabicPeriod"/>
            </a:pPr>
            <a:r>
              <a:rPr lang="en" sz="1700"/>
              <a:t>Validate the existence and operation of the registered sites</a:t>
            </a:r>
            <a:endParaRPr sz="1700"/>
          </a:p>
          <a:p>
            <a:pPr marL="914400" lvl="1" indent="-311150" rtl="0">
              <a:spcBef>
                <a:spcPts val="0"/>
              </a:spcBef>
              <a:spcAft>
                <a:spcPts val="0"/>
              </a:spcAft>
              <a:buSzPts val="1300"/>
              <a:buAutoNum type="alphaLcPeriod"/>
            </a:pPr>
            <a:r>
              <a:rPr lang="en" sz="1300"/>
              <a:t>Perform historical Google Earth imagery search for FSS antennas. Determine if antennas currently exist, or were removed in the past, or never existed, at or within ~1 km of registered coordinates</a:t>
            </a:r>
            <a:endParaRPr sz="1300"/>
          </a:p>
          <a:p>
            <a:pPr marL="914400" lvl="1" indent="-311150" rtl="0">
              <a:spcBef>
                <a:spcPts val="0"/>
              </a:spcBef>
              <a:spcAft>
                <a:spcPts val="0"/>
              </a:spcAft>
              <a:buSzPts val="1300"/>
              <a:buAutoNum type="alphaLcPeriod"/>
            </a:pPr>
            <a:r>
              <a:rPr lang="en" sz="1300"/>
              <a:t>Drive by sites for further information gathering. Confirm no dishes are in place, or, if so, determine if dishes are actually in use. In some cases, talk to the dish owner or the owners of the building on which the dish is mounted to determine status.</a:t>
            </a:r>
            <a:endParaRPr sz="1300"/>
          </a:p>
          <a:p>
            <a:pPr marL="914400" lvl="1" indent="-311150" rtl="0">
              <a:spcBef>
                <a:spcPts val="0"/>
              </a:spcBef>
              <a:spcAft>
                <a:spcPts val="0"/>
              </a:spcAft>
              <a:buSzPts val="1300"/>
              <a:buAutoNum type="alphaLcPeriod"/>
            </a:pPr>
            <a:r>
              <a:rPr lang="en" sz="1300"/>
              <a:t>If antenna(s) exist, correct antenna coordinates based on (a) and (b)</a:t>
            </a:r>
            <a:endParaRPr sz="1300"/>
          </a:p>
          <a:p>
            <a:pPr marL="457200" lvl="0" indent="-336550" rtl="0">
              <a:spcBef>
                <a:spcPts val="0"/>
              </a:spcBef>
              <a:spcAft>
                <a:spcPts val="0"/>
              </a:spcAft>
              <a:buSzPts val="1700"/>
              <a:buAutoNum type="arabicPeriod"/>
            </a:pPr>
            <a:r>
              <a:rPr lang="en" sz="1700"/>
              <a:t>Gather all required operational data for P2MP and FSS (i.e., slides 11 &amp; 12)</a:t>
            </a:r>
            <a:endParaRPr sz="1700"/>
          </a:p>
          <a:p>
            <a:pPr marL="457200" lvl="0" indent="-336550" rtl="0">
              <a:spcBef>
                <a:spcPts val="0"/>
              </a:spcBef>
              <a:spcAft>
                <a:spcPts val="0"/>
              </a:spcAft>
              <a:buSzPts val="1700"/>
              <a:buAutoNum type="arabicPeriod"/>
            </a:pPr>
            <a:r>
              <a:rPr lang="en" sz="1700"/>
              <a:t>Compute best- and worst-case aggregate interference at each FSS earth station as a function of pointing, across its registered GSO arc range, in 1 deg increments</a:t>
            </a:r>
            <a:endParaRPr sz="1700"/>
          </a:p>
          <a:p>
            <a:pPr marL="457200" lvl="0" indent="-336550" rtl="0">
              <a:spcBef>
                <a:spcPts val="0"/>
              </a:spcBef>
              <a:spcAft>
                <a:spcPts val="0"/>
              </a:spcAft>
              <a:buSzPts val="1700"/>
              <a:buAutoNum type="arabicPeriod"/>
            </a:pPr>
            <a:r>
              <a:rPr lang="en" sz="1700"/>
              <a:t>Based on actual P2MP and FSS operations, determine if coexistence criterion is met</a:t>
            </a:r>
            <a:endParaRPr sz="1700"/>
          </a:p>
          <a:p>
            <a:pPr marL="914400" lvl="1" indent="-311150">
              <a:spcBef>
                <a:spcPts val="0"/>
              </a:spcBef>
              <a:spcAft>
                <a:spcPts val="0"/>
              </a:spcAft>
              <a:buSzPts val="1300"/>
              <a:buAutoNum type="alphaLcPeriod"/>
            </a:pPr>
            <a:r>
              <a:rPr lang="en" sz="1300"/>
              <a:t>If not, determine if simple solutions or mitigating factors can achieve the coexistence criterion</a:t>
            </a:r>
            <a:endParaRPr sz="1300"/>
          </a:p>
        </p:txBody>
      </p:sp>
      <p:sp>
        <p:nvSpPr>
          <p:cNvPr id="382" name="Shape 382"/>
          <p:cNvSpPr txBox="1">
            <a:spLocks noGrp="1"/>
          </p:cNvSpPr>
          <p:nvPr>
            <p:ph type="sldNum" idx="12"/>
          </p:nvPr>
        </p:nvSpPr>
        <p:spPr>
          <a:xfrm>
            <a:off x="8556775" y="4870275"/>
            <a:ext cx="548700" cy="273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a:spLocks noGrp="1"/>
          </p:cNvSpPr>
          <p:nvPr>
            <p:ph type="title"/>
          </p:nvPr>
        </p:nvSpPr>
        <p:spPr>
          <a:xfrm>
            <a:off x="375102" y="495298"/>
            <a:ext cx="8229600" cy="649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FSS Earth Station Registration Validation</a:t>
            </a:r>
            <a:endParaRPr/>
          </a:p>
        </p:txBody>
      </p:sp>
      <p:sp>
        <p:nvSpPr>
          <p:cNvPr id="388" name="Shape 388"/>
          <p:cNvSpPr txBox="1">
            <a:spLocks noGrp="1"/>
          </p:cNvSpPr>
          <p:nvPr>
            <p:ph type="body" idx="1"/>
          </p:nvPr>
        </p:nvSpPr>
        <p:spPr>
          <a:xfrm>
            <a:off x="375101" y="948883"/>
            <a:ext cx="8229600" cy="34287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37 registered FSS earth station sites were found in IBFS</a:t>
            </a:r>
            <a:endParaRPr/>
          </a:p>
          <a:p>
            <a:pPr marL="914400" lvl="1" indent="-317500" rtl="0">
              <a:spcBef>
                <a:spcPts val="0"/>
              </a:spcBef>
              <a:spcAft>
                <a:spcPts val="0"/>
              </a:spcAft>
              <a:buSzPts val="1400"/>
              <a:buChar char="○"/>
            </a:pPr>
            <a:r>
              <a:rPr lang="en"/>
              <a:t>All are full-band registrations (3700-4200 MHz)</a:t>
            </a:r>
            <a:endParaRPr/>
          </a:p>
          <a:p>
            <a:pPr marL="457200" lvl="0" indent="-342900" rtl="0">
              <a:spcBef>
                <a:spcPts val="0"/>
              </a:spcBef>
              <a:spcAft>
                <a:spcPts val="0"/>
              </a:spcAft>
              <a:buSzPts val="1800"/>
              <a:buChar char="●"/>
            </a:pPr>
            <a:r>
              <a:rPr lang="en"/>
              <a:t>Of the 37 sites, Google Earth analysis and in-person visits determined that </a:t>
            </a:r>
            <a:r>
              <a:rPr lang="en" u="sng"/>
              <a:t>21 of the registrations</a:t>
            </a:r>
            <a:r>
              <a:rPr lang="en"/>
              <a:t> (</a:t>
            </a:r>
            <a:r>
              <a:rPr lang="en" b="1" u="sng">
                <a:solidFill>
                  <a:srgbClr val="FF0000"/>
                </a:solidFill>
              </a:rPr>
              <a:t>57%</a:t>
            </a:r>
            <a:r>
              <a:rPr lang="en"/>
              <a:t>) are </a:t>
            </a:r>
            <a:r>
              <a:rPr lang="en" u="sng"/>
              <a:t>not valid</a:t>
            </a:r>
            <a:endParaRPr u="sng"/>
          </a:p>
          <a:p>
            <a:pPr marL="914400" lvl="1" indent="-317500" rtl="0">
              <a:spcBef>
                <a:spcPts val="0"/>
              </a:spcBef>
              <a:spcAft>
                <a:spcPts val="0"/>
              </a:spcAft>
              <a:buSzPts val="1400"/>
              <a:buChar char="○"/>
            </a:pPr>
            <a:r>
              <a:rPr lang="en"/>
              <a:t>12 could not be found in any historical imagery back to the 1990s</a:t>
            </a:r>
            <a:endParaRPr/>
          </a:p>
          <a:p>
            <a:pPr marL="1371600" lvl="2" indent="-304800" rtl="0">
              <a:spcBef>
                <a:spcPts val="0"/>
              </a:spcBef>
              <a:spcAft>
                <a:spcPts val="0"/>
              </a:spcAft>
              <a:buSzPts val="1200"/>
              <a:buChar char="■"/>
            </a:pPr>
            <a:r>
              <a:rPr lang="en"/>
              <a:t>11 of the 12 belong to one licensee</a:t>
            </a:r>
            <a:endParaRPr/>
          </a:p>
          <a:p>
            <a:pPr marL="914400" lvl="1" indent="-317500" rtl="0">
              <a:spcBef>
                <a:spcPts val="0"/>
              </a:spcBef>
              <a:spcAft>
                <a:spcPts val="0"/>
              </a:spcAft>
              <a:buSzPts val="1400"/>
              <a:buChar char="○"/>
            </a:pPr>
            <a:r>
              <a:rPr lang="en"/>
              <a:t>8 were previously removed (see one example below)</a:t>
            </a:r>
            <a:endParaRPr/>
          </a:p>
          <a:p>
            <a:pPr marL="914400" lvl="1" indent="-317500">
              <a:spcBef>
                <a:spcPts val="0"/>
              </a:spcBef>
              <a:spcAft>
                <a:spcPts val="0"/>
              </a:spcAft>
              <a:buSzPts val="1400"/>
              <a:buChar char="○"/>
            </a:pPr>
            <a:r>
              <a:rPr lang="en"/>
              <a:t>1 exists but is no longer in operation (confirmed by in-person visit)</a:t>
            </a:r>
            <a:endParaRPr/>
          </a:p>
        </p:txBody>
      </p:sp>
      <p:sp>
        <p:nvSpPr>
          <p:cNvPr id="389" name="Shape 389"/>
          <p:cNvSpPr txBox="1">
            <a:spLocks noGrp="1"/>
          </p:cNvSpPr>
          <p:nvPr>
            <p:ph type="sldNum" idx="12"/>
          </p:nvPr>
        </p:nvSpPr>
        <p:spPr>
          <a:xfrm>
            <a:off x="8556775" y="4870275"/>
            <a:ext cx="548700" cy="273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25</a:t>
            </a:fld>
            <a:endParaRPr/>
          </a:p>
        </p:txBody>
      </p:sp>
      <p:grpSp>
        <p:nvGrpSpPr>
          <p:cNvPr id="390" name="Shape 390"/>
          <p:cNvGrpSpPr/>
          <p:nvPr/>
        </p:nvGrpSpPr>
        <p:grpSpPr>
          <a:xfrm>
            <a:off x="1221021" y="2982710"/>
            <a:ext cx="3281774" cy="2039924"/>
            <a:chOff x="802150" y="2866850"/>
            <a:chExt cx="3281774" cy="2039924"/>
          </a:xfrm>
        </p:grpSpPr>
        <p:pic>
          <p:nvPicPr>
            <p:cNvPr id="391" name="Shape 391"/>
            <p:cNvPicPr preferRelativeResize="0"/>
            <p:nvPr/>
          </p:nvPicPr>
          <p:blipFill>
            <a:blip r:embed="rId3">
              <a:alphaModFix/>
            </a:blip>
            <a:stretch>
              <a:fillRect/>
            </a:stretch>
          </p:blipFill>
          <p:spPr>
            <a:xfrm>
              <a:off x="802150" y="2866850"/>
              <a:ext cx="3281774" cy="2039924"/>
            </a:xfrm>
            <a:prstGeom prst="rect">
              <a:avLst/>
            </a:prstGeom>
            <a:noFill/>
            <a:ln>
              <a:noFill/>
            </a:ln>
          </p:spPr>
        </p:pic>
        <p:sp>
          <p:nvSpPr>
            <p:cNvPr id="392" name="Shape 392"/>
            <p:cNvSpPr txBox="1"/>
            <p:nvPr/>
          </p:nvSpPr>
          <p:spPr>
            <a:xfrm>
              <a:off x="2397401" y="3003449"/>
              <a:ext cx="1586400" cy="365400"/>
            </a:xfrm>
            <a:prstGeom prst="rect">
              <a:avLst/>
            </a:prstGeom>
            <a:noFill/>
            <a:ln>
              <a:noFill/>
            </a:ln>
          </p:spPr>
          <p:txBody>
            <a:bodyPr spcFirstLastPara="1" wrap="square" lIns="91425" tIns="91425" rIns="91425" bIns="91425" anchor="t" anchorCtr="0">
              <a:noAutofit/>
            </a:bodyPr>
            <a:lstStyle/>
            <a:p>
              <a:pPr marL="0" lvl="0" indent="0" algn="r">
                <a:spcBef>
                  <a:spcPts val="0"/>
                </a:spcBef>
                <a:spcAft>
                  <a:spcPts val="0"/>
                </a:spcAft>
                <a:buNone/>
              </a:pPr>
              <a:r>
                <a:rPr lang="en" b="1">
                  <a:solidFill>
                    <a:srgbClr val="FFFF00"/>
                  </a:solidFill>
                </a:rPr>
                <a:t>June 2013</a:t>
              </a:r>
              <a:endParaRPr b="1">
                <a:solidFill>
                  <a:srgbClr val="FFFF00"/>
                </a:solidFill>
              </a:endParaRPr>
            </a:p>
          </p:txBody>
        </p:sp>
        <p:sp>
          <p:nvSpPr>
            <p:cNvPr id="393" name="Shape 393"/>
            <p:cNvSpPr/>
            <p:nvPr/>
          </p:nvSpPr>
          <p:spPr>
            <a:xfrm>
              <a:off x="1408138" y="3368838"/>
              <a:ext cx="1203300" cy="9195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94" name="Shape 394"/>
          <p:cNvGrpSpPr/>
          <p:nvPr/>
        </p:nvGrpSpPr>
        <p:grpSpPr>
          <a:xfrm>
            <a:off x="4839883" y="2982710"/>
            <a:ext cx="3281774" cy="2039924"/>
            <a:chOff x="4679462" y="2866850"/>
            <a:chExt cx="3281774" cy="2039924"/>
          </a:xfrm>
        </p:grpSpPr>
        <p:pic>
          <p:nvPicPr>
            <p:cNvPr id="395" name="Shape 395"/>
            <p:cNvPicPr preferRelativeResize="0"/>
            <p:nvPr/>
          </p:nvPicPr>
          <p:blipFill rotWithShape="1">
            <a:blip r:embed="rId4">
              <a:alphaModFix/>
            </a:blip>
            <a:srcRect/>
            <a:stretch/>
          </p:blipFill>
          <p:spPr>
            <a:xfrm>
              <a:off x="4679462" y="2866850"/>
              <a:ext cx="3281774" cy="2039924"/>
            </a:xfrm>
            <a:prstGeom prst="rect">
              <a:avLst/>
            </a:prstGeom>
            <a:noFill/>
            <a:ln>
              <a:noFill/>
            </a:ln>
          </p:spPr>
        </p:pic>
        <p:sp>
          <p:nvSpPr>
            <p:cNvPr id="396" name="Shape 396"/>
            <p:cNvSpPr txBox="1"/>
            <p:nvPr/>
          </p:nvSpPr>
          <p:spPr>
            <a:xfrm>
              <a:off x="6274713" y="3003449"/>
              <a:ext cx="1586400" cy="365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b="1">
                  <a:solidFill>
                    <a:srgbClr val="FFFF00"/>
                  </a:solidFill>
                </a:rPr>
                <a:t>February 2014</a:t>
              </a:r>
              <a:endParaRPr b="1">
                <a:solidFill>
                  <a:srgbClr val="FFFF00"/>
                </a:solidFill>
              </a:endParaRPr>
            </a:p>
          </p:txBody>
        </p:sp>
        <p:sp>
          <p:nvSpPr>
            <p:cNvPr id="397" name="Shape 397"/>
            <p:cNvSpPr/>
            <p:nvPr/>
          </p:nvSpPr>
          <p:spPr>
            <a:xfrm>
              <a:off x="5285451" y="3368838"/>
              <a:ext cx="1203300" cy="9195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txBox="1">
            <a:spLocks noGrp="1"/>
          </p:cNvSpPr>
          <p:nvPr>
            <p:ph type="title"/>
          </p:nvPr>
        </p:nvSpPr>
        <p:spPr>
          <a:xfrm>
            <a:off x="375102" y="495298"/>
            <a:ext cx="8229600" cy="649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P2MP Deployment</a:t>
            </a:r>
            <a:endParaRPr/>
          </a:p>
        </p:txBody>
      </p:sp>
      <p:sp>
        <p:nvSpPr>
          <p:cNvPr id="403" name="Shape 403"/>
          <p:cNvSpPr txBox="1">
            <a:spLocks noGrp="1"/>
          </p:cNvSpPr>
          <p:nvPr>
            <p:ph type="sldNum" idx="12"/>
          </p:nvPr>
        </p:nvSpPr>
        <p:spPr>
          <a:xfrm>
            <a:off x="8556775" y="4870275"/>
            <a:ext cx="548700" cy="273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26</a:t>
            </a:fld>
            <a:endParaRPr/>
          </a:p>
        </p:txBody>
      </p:sp>
      <p:pic>
        <p:nvPicPr>
          <p:cNvPr id="404" name="Shape 404"/>
          <p:cNvPicPr preferRelativeResize="0"/>
          <p:nvPr/>
        </p:nvPicPr>
        <p:blipFill>
          <a:blip r:embed="rId3">
            <a:alphaModFix/>
          </a:blip>
          <a:stretch>
            <a:fillRect/>
          </a:stretch>
        </p:blipFill>
        <p:spPr>
          <a:xfrm>
            <a:off x="909837" y="976064"/>
            <a:ext cx="7297875" cy="4105049"/>
          </a:xfrm>
          <a:prstGeom prst="rect">
            <a:avLst/>
          </a:prstGeom>
          <a:noFill/>
          <a:ln>
            <a:noFill/>
          </a:ln>
        </p:spPr>
      </p:pic>
      <p:sp>
        <p:nvSpPr>
          <p:cNvPr id="405" name="Shape 405"/>
          <p:cNvSpPr/>
          <p:nvPr/>
        </p:nvSpPr>
        <p:spPr>
          <a:xfrm>
            <a:off x="2468699" y="3035075"/>
            <a:ext cx="160500" cy="160500"/>
          </a:xfrm>
          <a:prstGeom prst="ellipse">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06" name="Shape 406"/>
          <p:cNvCxnSpPr>
            <a:stCxn id="405" idx="0"/>
          </p:cNvCxnSpPr>
          <p:nvPr/>
        </p:nvCxnSpPr>
        <p:spPr>
          <a:xfrm rot="10800000" flipH="1">
            <a:off x="2548949" y="2798375"/>
            <a:ext cx="5694900" cy="236700"/>
          </a:xfrm>
          <a:prstGeom prst="straightConnector1">
            <a:avLst/>
          </a:prstGeom>
          <a:noFill/>
          <a:ln w="19050" cap="flat" cmpd="sng">
            <a:solidFill>
              <a:srgbClr val="00FF00"/>
            </a:solidFill>
            <a:prstDash val="solid"/>
            <a:round/>
            <a:headEnd type="none" w="med" len="med"/>
            <a:tailEnd type="none" w="med" len="med"/>
          </a:ln>
        </p:spPr>
      </p:cxnSp>
      <p:cxnSp>
        <p:nvCxnSpPr>
          <p:cNvPr id="407" name="Shape 407"/>
          <p:cNvCxnSpPr>
            <a:stCxn id="405" idx="4"/>
          </p:cNvCxnSpPr>
          <p:nvPr/>
        </p:nvCxnSpPr>
        <p:spPr>
          <a:xfrm>
            <a:off x="2548949" y="3195575"/>
            <a:ext cx="5044200" cy="1884600"/>
          </a:xfrm>
          <a:prstGeom prst="straightConnector1">
            <a:avLst/>
          </a:prstGeom>
          <a:noFill/>
          <a:ln w="19050" cap="flat" cmpd="sng">
            <a:solidFill>
              <a:srgbClr val="00FF00"/>
            </a:solidFill>
            <a:prstDash val="solid"/>
            <a:round/>
            <a:headEnd type="none" w="med" len="med"/>
            <a:tailEnd type="none" w="med" len="med"/>
          </a:ln>
        </p:spPr>
      </p:cxnSp>
      <p:sp>
        <p:nvSpPr>
          <p:cNvPr id="408" name="Shape 408"/>
          <p:cNvSpPr txBox="1"/>
          <p:nvPr/>
        </p:nvSpPr>
        <p:spPr>
          <a:xfrm>
            <a:off x="1983000" y="2571750"/>
            <a:ext cx="1131900" cy="3582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b="1">
                <a:solidFill>
                  <a:srgbClr val="00FF00"/>
                </a:solidFill>
              </a:rPr>
              <a:t>Base</a:t>
            </a:r>
            <a:endParaRPr b="1">
              <a:solidFill>
                <a:srgbClr val="00FF00"/>
              </a:solidFill>
            </a:endParaRPr>
          </a:p>
        </p:txBody>
      </p:sp>
      <p:sp>
        <p:nvSpPr>
          <p:cNvPr id="409" name="Shape 409"/>
          <p:cNvSpPr txBox="1"/>
          <p:nvPr/>
        </p:nvSpPr>
        <p:spPr>
          <a:xfrm>
            <a:off x="4041700" y="3195575"/>
            <a:ext cx="1131900" cy="35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980000"/>
                </a:solidFill>
              </a:rPr>
              <a:t>Customers</a:t>
            </a:r>
            <a:endParaRPr b="1">
              <a:solidFill>
                <a:srgbClr val="980000"/>
              </a:solidFill>
            </a:endParaRPr>
          </a:p>
        </p:txBody>
      </p:sp>
      <p:cxnSp>
        <p:nvCxnSpPr>
          <p:cNvPr id="410" name="Shape 410"/>
          <p:cNvCxnSpPr/>
          <p:nvPr/>
        </p:nvCxnSpPr>
        <p:spPr>
          <a:xfrm>
            <a:off x="2498567" y="2479800"/>
            <a:ext cx="4674300" cy="0"/>
          </a:xfrm>
          <a:prstGeom prst="straightConnector1">
            <a:avLst/>
          </a:prstGeom>
          <a:noFill/>
          <a:ln w="28575" cap="flat" cmpd="sng">
            <a:solidFill>
              <a:srgbClr val="FFFF00"/>
            </a:solidFill>
            <a:prstDash val="solid"/>
            <a:round/>
            <a:headEnd type="triangle" w="med" len="med"/>
            <a:tailEnd type="triangle" w="med" len="med"/>
          </a:ln>
        </p:spPr>
      </p:cxnSp>
      <p:sp>
        <p:nvSpPr>
          <p:cNvPr id="411" name="Shape 411"/>
          <p:cNvSpPr txBox="1"/>
          <p:nvPr/>
        </p:nvSpPr>
        <p:spPr>
          <a:xfrm>
            <a:off x="3138520" y="2108582"/>
            <a:ext cx="3510300" cy="4095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a:solidFill>
                  <a:srgbClr val="FFFF00"/>
                </a:solidFill>
              </a:rPr>
              <a:t>Approximately 5 km</a:t>
            </a:r>
            <a:endParaRPr>
              <a:solidFill>
                <a:srgbClr val="FFFF00"/>
              </a:solidFill>
            </a:endParaRPr>
          </a:p>
        </p:txBody>
      </p:sp>
      <p:cxnSp>
        <p:nvCxnSpPr>
          <p:cNvPr id="412" name="Shape 412"/>
          <p:cNvCxnSpPr/>
          <p:nvPr/>
        </p:nvCxnSpPr>
        <p:spPr>
          <a:xfrm rot="10800000">
            <a:off x="2492519" y="2382957"/>
            <a:ext cx="0" cy="182700"/>
          </a:xfrm>
          <a:prstGeom prst="straightConnector1">
            <a:avLst/>
          </a:prstGeom>
          <a:noFill/>
          <a:ln w="28575" cap="flat" cmpd="sng">
            <a:solidFill>
              <a:srgbClr val="FFFF00"/>
            </a:solidFill>
            <a:prstDash val="solid"/>
            <a:round/>
            <a:headEnd type="none" w="med" len="med"/>
            <a:tailEnd type="none" w="med" len="med"/>
          </a:ln>
        </p:spPr>
      </p:cxnSp>
      <p:cxnSp>
        <p:nvCxnSpPr>
          <p:cNvPr id="413" name="Shape 413"/>
          <p:cNvCxnSpPr/>
          <p:nvPr/>
        </p:nvCxnSpPr>
        <p:spPr>
          <a:xfrm rot="10800000">
            <a:off x="7159002" y="2382957"/>
            <a:ext cx="0" cy="182700"/>
          </a:xfrm>
          <a:prstGeom prst="straightConnector1">
            <a:avLst/>
          </a:prstGeom>
          <a:noFill/>
          <a:ln w="28575" cap="flat" cmpd="sng">
            <a:solidFill>
              <a:srgbClr val="FFFF00"/>
            </a:solidFill>
            <a:prstDash val="solid"/>
            <a:round/>
            <a:headEnd type="none" w="med" len="med"/>
            <a:tailEnd type="non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sldNum" idx="12"/>
          </p:nvPr>
        </p:nvSpPr>
        <p:spPr>
          <a:xfrm>
            <a:off x="8556775" y="4870275"/>
            <a:ext cx="548700" cy="273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27</a:t>
            </a:fld>
            <a:endParaRPr/>
          </a:p>
        </p:txBody>
      </p:sp>
      <p:pic>
        <p:nvPicPr>
          <p:cNvPr id="419" name="Shape 419"/>
          <p:cNvPicPr preferRelativeResize="0"/>
          <p:nvPr/>
        </p:nvPicPr>
        <p:blipFill>
          <a:blip r:embed="rId3">
            <a:alphaModFix/>
          </a:blip>
          <a:stretch>
            <a:fillRect/>
          </a:stretch>
        </p:blipFill>
        <p:spPr>
          <a:xfrm>
            <a:off x="1517925" y="463425"/>
            <a:ext cx="6108150" cy="4581125"/>
          </a:xfrm>
          <a:prstGeom prst="rect">
            <a:avLst/>
          </a:prstGeom>
          <a:noFill/>
          <a:ln>
            <a:noFill/>
          </a:ln>
        </p:spPr>
      </p:pic>
      <p:sp>
        <p:nvSpPr>
          <p:cNvPr id="420" name="Shape 420"/>
          <p:cNvSpPr/>
          <p:nvPr/>
        </p:nvSpPr>
        <p:spPr>
          <a:xfrm>
            <a:off x="7645275" y="1764625"/>
            <a:ext cx="98100" cy="98100"/>
          </a:xfrm>
          <a:prstGeom prst="ellipse">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1" name="Shape 421"/>
          <p:cNvSpPr txBox="1"/>
          <p:nvPr/>
        </p:nvSpPr>
        <p:spPr>
          <a:xfrm>
            <a:off x="7762575" y="1613114"/>
            <a:ext cx="548700" cy="316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t>FSS</a:t>
            </a:r>
            <a:endParaRPr/>
          </a:p>
        </p:txBody>
      </p:sp>
      <p:sp>
        <p:nvSpPr>
          <p:cNvPr id="422" name="Shape 422"/>
          <p:cNvSpPr/>
          <p:nvPr/>
        </p:nvSpPr>
        <p:spPr>
          <a:xfrm>
            <a:off x="7645275" y="1979400"/>
            <a:ext cx="98100" cy="98100"/>
          </a:xfrm>
          <a:prstGeom prst="ellipse">
            <a:avLst/>
          </a:prstGeom>
          <a:solidFill>
            <a:srgbClr val="00FFFF"/>
          </a:solidFill>
          <a:ln w="9525" cap="flat" cmpd="sng">
            <a:solidFill>
              <a:srgbClr val="00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3" name="Shape 423"/>
          <p:cNvSpPr txBox="1"/>
          <p:nvPr/>
        </p:nvSpPr>
        <p:spPr>
          <a:xfrm>
            <a:off x="7762575" y="1827000"/>
            <a:ext cx="794100" cy="316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P2MP</a:t>
            </a:r>
            <a:endParaRPr/>
          </a:p>
        </p:txBody>
      </p:sp>
      <p:sp>
        <p:nvSpPr>
          <p:cNvPr id="424" name="Shape 424"/>
          <p:cNvSpPr txBox="1"/>
          <p:nvPr/>
        </p:nvSpPr>
        <p:spPr>
          <a:xfrm>
            <a:off x="2450875" y="2413350"/>
            <a:ext cx="1577400" cy="572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P2MP Base Station Beam</a:t>
            </a:r>
            <a:endParaRPr/>
          </a:p>
        </p:txBody>
      </p:sp>
      <p:cxnSp>
        <p:nvCxnSpPr>
          <p:cNvPr id="425" name="Shape 425"/>
          <p:cNvCxnSpPr/>
          <p:nvPr/>
        </p:nvCxnSpPr>
        <p:spPr>
          <a:xfrm rot="10800000" flipH="1">
            <a:off x="3007825" y="1862725"/>
            <a:ext cx="463500" cy="570300"/>
          </a:xfrm>
          <a:prstGeom prst="straightConnector1">
            <a:avLst/>
          </a:prstGeom>
          <a:noFill/>
          <a:ln w="9525" cap="flat" cmpd="sng">
            <a:solidFill>
              <a:schemeClr val="dk2"/>
            </a:solidFill>
            <a:prstDash val="solid"/>
            <a:round/>
            <a:headEnd type="none" w="med" len="med"/>
            <a:tailEnd type="triangle" w="med" len="med"/>
          </a:ln>
        </p:spPr>
      </p:cxnSp>
      <p:sp>
        <p:nvSpPr>
          <p:cNvPr id="426" name="Shape 426"/>
          <p:cNvSpPr txBox="1"/>
          <p:nvPr/>
        </p:nvSpPr>
        <p:spPr>
          <a:xfrm>
            <a:off x="3280200" y="3338425"/>
            <a:ext cx="2710800" cy="4347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a:t>Entire P2MP deployment is confined to blue area</a:t>
            </a:r>
            <a:endParaRPr/>
          </a:p>
        </p:txBody>
      </p:sp>
      <p:cxnSp>
        <p:nvCxnSpPr>
          <p:cNvPr id="427" name="Shape 427"/>
          <p:cNvCxnSpPr>
            <a:stCxn id="426" idx="0"/>
          </p:cNvCxnSpPr>
          <p:nvPr/>
        </p:nvCxnSpPr>
        <p:spPr>
          <a:xfrm rot="10800000">
            <a:off x="4626600" y="2830225"/>
            <a:ext cx="9000" cy="5082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title"/>
          </p:nvPr>
        </p:nvSpPr>
        <p:spPr>
          <a:xfrm>
            <a:off x="375102" y="495298"/>
            <a:ext cx="8229600" cy="649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P2MP Characteristics</a:t>
            </a:r>
            <a:endParaRPr/>
          </a:p>
        </p:txBody>
      </p:sp>
      <p:sp>
        <p:nvSpPr>
          <p:cNvPr id="433" name="Shape 433"/>
          <p:cNvSpPr txBox="1">
            <a:spLocks noGrp="1"/>
          </p:cNvSpPr>
          <p:nvPr>
            <p:ph type="body" idx="1"/>
          </p:nvPr>
        </p:nvSpPr>
        <p:spPr>
          <a:xfrm>
            <a:off x="375101" y="1253683"/>
            <a:ext cx="8229600" cy="34287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Base height: 9.1 m AGL</a:t>
            </a:r>
            <a:endParaRPr/>
          </a:p>
          <a:p>
            <a:pPr marL="457200" lvl="0" indent="-342900" rtl="0">
              <a:spcBef>
                <a:spcPts val="0"/>
              </a:spcBef>
              <a:spcAft>
                <a:spcPts val="0"/>
              </a:spcAft>
              <a:buSzPts val="1800"/>
              <a:buChar char="●"/>
            </a:pPr>
            <a:r>
              <a:rPr lang="en"/>
              <a:t>CPE height: 4.6 m AGL</a:t>
            </a:r>
            <a:endParaRPr/>
          </a:p>
          <a:p>
            <a:pPr marL="457200" lvl="0" indent="-342900" rtl="0">
              <a:spcBef>
                <a:spcPts val="0"/>
              </a:spcBef>
              <a:spcAft>
                <a:spcPts val="0"/>
              </a:spcAft>
              <a:buSzPts val="1800"/>
              <a:buChar char="●"/>
            </a:pPr>
            <a:r>
              <a:rPr lang="en"/>
              <a:t>Bandwidth: 10 MHz</a:t>
            </a:r>
            <a:endParaRPr/>
          </a:p>
          <a:p>
            <a:pPr marL="457200" lvl="0" indent="-342900" rtl="0">
              <a:spcBef>
                <a:spcPts val="0"/>
              </a:spcBef>
              <a:spcAft>
                <a:spcPts val="0"/>
              </a:spcAft>
              <a:buSzPts val="1800"/>
              <a:buChar char="●"/>
            </a:pPr>
            <a:r>
              <a:rPr lang="en"/>
              <a:t>Conducted Power (base and CPE): 30 dBm</a:t>
            </a:r>
            <a:endParaRPr/>
          </a:p>
          <a:p>
            <a:pPr marL="457200" lvl="0" indent="-342900" rtl="0">
              <a:spcBef>
                <a:spcPts val="0"/>
              </a:spcBef>
              <a:spcAft>
                <a:spcPts val="0"/>
              </a:spcAft>
              <a:buSzPts val="1800"/>
              <a:buChar char="●"/>
            </a:pPr>
            <a:r>
              <a:rPr lang="en"/>
              <a:t>Antenna Gain (base): 17 dBi</a:t>
            </a:r>
            <a:endParaRPr/>
          </a:p>
          <a:p>
            <a:pPr marL="457200" lvl="0" indent="-342900" rtl="0">
              <a:spcBef>
                <a:spcPts val="0"/>
              </a:spcBef>
              <a:spcAft>
                <a:spcPts val="0"/>
              </a:spcAft>
              <a:buSzPts val="1800"/>
              <a:buChar char="●"/>
            </a:pPr>
            <a:r>
              <a:rPr lang="en"/>
              <a:t>Antenna Gain (CPE): 16 dBi</a:t>
            </a:r>
            <a:endParaRPr/>
          </a:p>
          <a:p>
            <a:pPr marL="457200" lvl="0" indent="-342900" rtl="0">
              <a:spcBef>
                <a:spcPts val="0"/>
              </a:spcBef>
              <a:spcAft>
                <a:spcPts val="0"/>
              </a:spcAft>
              <a:buSzPts val="1800"/>
              <a:buChar char="●"/>
            </a:pPr>
            <a:r>
              <a:rPr lang="en"/>
              <a:t>Base horizontal beamwidth: 60 deg</a:t>
            </a:r>
            <a:endParaRPr/>
          </a:p>
          <a:p>
            <a:pPr marL="457200" lvl="0" indent="-342900">
              <a:spcBef>
                <a:spcPts val="0"/>
              </a:spcBef>
              <a:spcAft>
                <a:spcPts val="0"/>
              </a:spcAft>
              <a:buSzPts val="1800"/>
              <a:buChar char="●"/>
            </a:pPr>
            <a:r>
              <a:rPr lang="en"/>
              <a:t>CPE horizontal beamwidth: 40 deg</a:t>
            </a:r>
            <a:endParaRPr/>
          </a:p>
        </p:txBody>
      </p:sp>
      <p:sp>
        <p:nvSpPr>
          <p:cNvPr id="434" name="Shape 434"/>
          <p:cNvSpPr txBox="1">
            <a:spLocks noGrp="1"/>
          </p:cNvSpPr>
          <p:nvPr>
            <p:ph type="sldNum" idx="12"/>
          </p:nvPr>
        </p:nvSpPr>
        <p:spPr>
          <a:xfrm>
            <a:off x="8556775" y="4870275"/>
            <a:ext cx="548700" cy="273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a:xfrm>
            <a:off x="375102" y="495298"/>
            <a:ext cx="8229600" cy="649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P2MP Antenna Patterns</a:t>
            </a:r>
            <a:endParaRPr/>
          </a:p>
        </p:txBody>
      </p:sp>
      <p:sp>
        <p:nvSpPr>
          <p:cNvPr id="440" name="Shape 440"/>
          <p:cNvSpPr txBox="1">
            <a:spLocks noGrp="1"/>
          </p:cNvSpPr>
          <p:nvPr>
            <p:ph type="sldNum" idx="12"/>
          </p:nvPr>
        </p:nvSpPr>
        <p:spPr>
          <a:xfrm>
            <a:off x="8556775" y="4870275"/>
            <a:ext cx="548700" cy="273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29</a:t>
            </a:fld>
            <a:endParaRPr/>
          </a:p>
        </p:txBody>
      </p:sp>
      <p:pic>
        <p:nvPicPr>
          <p:cNvPr id="441" name="Shape 441"/>
          <p:cNvPicPr preferRelativeResize="0"/>
          <p:nvPr/>
        </p:nvPicPr>
        <p:blipFill>
          <a:blip r:embed="rId3">
            <a:alphaModFix/>
          </a:blip>
          <a:stretch>
            <a:fillRect/>
          </a:stretch>
        </p:blipFill>
        <p:spPr>
          <a:xfrm>
            <a:off x="-98050" y="935750"/>
            <a:ext cx="5272400" cy="3934526"/>
          </a:xfrm>
          <a:prstGeom prst="rect">
            <a:avLst/>
          </a:prstGeom>
          <a:noFill/>
          <a:ln>
            <a:noFill/>
          </a:ln>
        </p:spPr>
      </p:pic>
      <p:pic>
        <p:nvPicPr>
          <p:cNvPr id="442" name="Shape 442"/>
          <p:cNvPicPr preferRelativeResize="0"/>
          <p:nvPr/>
        </p:nvPicPr>
        <p:blipFill rotWithShape="1">
          <a:blip r:embed="rId4">
            <a:alphaModFix/>
          </a:blip>
          <a:srcRect/>
          <a:stretch/>
        </p:blipFill>
        <p:spPr>
          <a:xfrm>
            <a:off x="4528315" y="935750"/>
            <a:ext cx="5272400" cy="3934526"/>
          </a:xfrm>
          <a:prstGeom prst="rect">
            <a:avLst/>
          </a:prstGeom>
          <a:noFill/>
          <a:ln>
            <a:noFill/>
          </a:ln>
        </p:spPr>
      </p:pic>
      <p:grpSp>
        <p:nvGrpSpPr>
          <p:cNvPr id="443" name="Shape 443"/>
          <p:cNvGrpSpPr/>
          <p:nvPr/>
        </p:nvGrpSpPr>
        <p:grpSpPr>
          <a:xfrm>
            <a:off x="0" y="2120938"/>
            <a:ext cx="2940900" cy="2840025"/>
            <a:chOff x="0" y="2164625"/>
            <a:chExt cx="2940900" cy="2840025"/>
          </a:xfrm>
        </p:grpSpPr>
        <p:sp>
          <p:nvSpPr>
            <p:cNvPr id="444" name="Shape 444"/>
            <p:cNvSpPr txBox="1"/>
            <p:nvPr/>
          </p:nvSpPr>
          <p:spPr>
            <a:xfrm>
              <a:off x="1675500" y="4687850"/>
              <a:ext cx="1265400" cy="31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t>AZ</a:t>
              </a:r>
              <a:endParaRPr sz="1200"/>
            </a:p>
          </p:txBody>
        </p:sp>
        <p:sp>
          <p:nvSpPr>
            <p:cNvPr id="445" name="Shape 445"/>
            <p:cNvSpPr txBox="1"/>
            <p:nvPr/>
          </p:nvSpPr>
          <p:spPr>
            <a:xfrm rot="-5400000">
              <a:off x="-474300" y="2638925"/>
              <a:ext cx="1265400" cy="31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t>EL</a:t>
              </a:r>
              <a:endParaRPr sz="1200"/>
            </a:p>
          </p:txBody>
        </p:sp>
      </p:grpSp>
      <p:grpSp>
        <p:nvGrpSpPr>
          <p:cNvPr id="446" name="Shape 446"/>
          <p:cNvGrpSpPr/>
          <p:nvPr/>
        </p:nvGrpSpPr>
        <p:grpSpPr>
          <a:xfrm>
            <a:off x="4706581" y="2120938"/>
            <a:ext cx="2940900" cy="2840025"/>
            <a:chOff x="0" y="2164625"/>
            <a:chExt cx="2940900" cy="2840025"/>
          </a:xfrm>
        </p:grpSpPr>
        <p:sp>
          <p:nvSpPr>
            <p:cNvPr id="447" name="Shape 447"/>
            <p:cNvSpPr txBox="1"/>
            <p:nvPr/>
          </p:nvSpPr>
          <p:spPr>
            <a:xfrm>
              <a:off x="1675500" y="4687850"/>
              <a:ext cx="1265400" cy="31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t>AZ</a:t>
              </a:r>
              <a:endParaRPr sz="1200"/>
            </a:p>
          </p:txBody>
        </p:sp>
        <p:sp>
          <p:nvSpPr>
            <p:cNvPr id="448" name="Shape 448"/>
            <p:cNvSpPr txBox="1"/>
            <p:nvPr/>
          </p:nvSpPr>
          <p:spPr>
            <a:xfrm rot="-5400000">
              <a:off x="-474300" y="2638925"/>
              <a:ext cx="1265400" cy="31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t>EL</a:t>
              </a:r>
              <a:endParaRPr sz="1200"/>
            </a:p>
          </p:txBody>
        </p:sp>
      </p:grpSp>
      <p:sp>
        <p:nvSpPr>
          <p:cNvPr id="449" name="Shape 449"/>
          <p:cNvSpPr txBox="1"/>
          <p:nvPr/>
        </p:nvSpPr>
        <p:spPr>
          <a:xfrm>
            <a:off x="1443774" y="1506204"/>
            <a:ext cx="1586400" cy="36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FFFF00"/>
                </a:solidFill>
              </a:rPr>
              <a:t>Base</a:t>
            </a:r>
            <a:endParaRPr b="1">
              <a:solidFill>
                <a:srgbClr val="FFFF00"/>
              </a:solidFill>
            </a:endParaRPr>
          </a:p>
        </p:txBody>
      </p:sp>
      <p:sp>
        <p:nvSpPr>
          <p:cNvPr id="450" name="Shape 450"/>
          <p:cNvSpPr txBox="1"/>
          <p:nvPr/>
        </p:nvSpPr>
        <p:spPr>
          <a:xfrm>
            <a:off x="6087809" y="1506204"/>
            <a:ext cx="1586400" cy="36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FFFF00"/>
                </a:solidFill>
              </a:rPr>
              <a:t>CPE</a:t>
            </a:r>
            <a:endParaRPr b="1">
              <a:solidFill>
                <a:srgbClr val="FFFF00"/>
              </a:solidFill>
            </a:endParaRPr>
          </a:p>
        </p:txBody>
      </p:sp>
      <p:sp>
        <p:nvSpPr>
          <p:cNvPr id="451" name="Shape 451"/>
          <p:cNvSpPr txBox="1"/>
          <p:nvPr/>
        </p:nvSpPr>
        <p:spPr>
          <a:xfrm>
            <a:off x="1604275" y="984613"/>
            <a:ext cx="1265400" cy="31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t>Gain (dBi)</a:t>
            </a:r>
            <a:endParaRPr sz="1200"/>
          </a:p>
        </p:txBody>
      </p:sp>
      <p:sp>
        <p:nvSpPr>
          <p:cNvPr id="452" name="Shape 452"/>
          <p:cNvSpPr txBox="1"/>
          <p:nvPr/>
        </p:nvSpPr>
        <p:spPr>
          <a:xfrm>
            <a:off x="6248300" y="984613"/>
            <a:ext cx="1265400" cy="31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t>Gain (dBi)</a:t>
            </a:r>
            <a:endParaRPr sz="1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375102" y="495297"/>
            <a:ext cx="8229600" cy="813957"/>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200" dirty="0"/>
              <a:t>Contents</a:t>
            </a:r>
            <a:endParaRPr sz="3200" dirty="0"/>
          </a:p>
        </p:txBody>
      </p:sp>
      <p:sp>
        <p:nvSpPr>
          <p:cNvPr id="57" name="Shape 57"/>
          <p:cNvSpPr txBox="1">
            <a:spLocks noGrp="1"/>
          </p:cNvSpPr>
          <p:nvPr>
            <p:ph type="body" idx="1"/>
          </p:nvPr>
        </p:nvSpPr>
        <p:spPr>
          <a:xfrm>
            <a:off x="375101" y="1444337"/>
            <a:ext cx="8229600" cy="3238046"/>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sz="2400" dirty="0"/>
              <a:t>Considerations for coexistence between P2MP and </a:t>
            </a:r>
            <a:r>
              <a:rPr lang="en" sz="2400" dirty="0" smtClean="0"/>
              <a:t>FSS</a:t>
            </a:r>
          </a:p>
          <a:p>
            <a:pPr marL="114300" lvl="0" indent="0" rtl="0">
              <a:spcBef>
                <a:spcPts val="0"/>
              </a:spcBef>
              <a:spcAft>
                <a:spcPts val="0"/>
              </a:spcAft>
              <a:buSzPts val="1800"/>
              <a:buNone/>
            </a:pPr>
            <a:endParaRPr sz="2400" dirty="0"/>
          </a:p>
          <a:p>
            <a:pPr marL="457200" lvl="0" indent="-342900" rtl="0">
              <a:spcBef>
                <a:spcPts val="0"/>
              </a:spcBef>
              <a:spcAft>
                <a:spcPts val="0"/>
              </a:spcAft>
              <a:buSzPts val="1800"/>
              <a:buChar char="●"/>
            </a:pPr>
            <a:r>
              <a:rPr lang="en" sz="2400" dirty="0"/>
              <a:t>Areas in which P2MP and FSS may be able to </a:t>
            </a:r>
            <a:r>
              <a:rPr lang="en" sz="2400" dirty="0" smtClean="0"/>
              <a:t>co-exist</a:t>
            </a:r>
          </a:p>
          <a:p>
            <a:pPr marL="114300" lvl="0" indent="0" rtl="0">
              <a:spcBef>
                <a:spcPts val="0"/>
              </a:spcBef>
              <a:spcAft>
                <a:spcPts val="0"/>
              </a:spcAft>
              <a:buSzPts val="1800"/>
              <a:buNone/>
            </a:pPr>
            <a:endParaRPr sz="2400" dirty="0"/>
          </a:p>
          <a:p>
            <a:pPr marL="457200" lvl="0" indent="-342900" rtl="0">
              <a:spcBef>
                <a:spcPts val="0"/>
              </a:spcBef>
              <a:spcAft>
                <a:spcPts val="0"/>
              </a:spcAft>
              <a:buSzPts val="1800"/>
              <a:buChar char="●"/>
            </a:pPr>
            <a:r>
              <a:rPr lang="en" sz="2400" dirty="0"/>
              <a:t>Real-world example: Co-channel &amp; non-co-channel</a:t>
            </a:r>
            <a:endParaRPr sz="2400" dirty="0"/>
          </a:p>
        </p:txBody>
      </p:sp>
      <p:sp>
        <p:nvSpPr>
          <p:cNvPr id="58" name="Shape 58"/>
          <p:cNvSpPr txBox="1">
            <a:spLocks noGrp="1"/>
          </p:cNvSpPr>
          <p:nvPr>
            <p:ph type="sldNum" idx="12"/>
          </p:nvPr>
        </p:nvSpPr>
        <p:spPr>
          <a:xfrm>
            <a:off x="8556775" y="4870275"/>
            <a:ext cx="548700" cy="273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pic>
        <p:nvPicPr>
          <p:cNvPr id="457" name="Shape 457"/>
          <p:cNvPicPr preferRelativeResize="0"/>
          <p:nvPr/>
        </p:nvPicPr>
        <p:blipFill>
          <a:blip r:embed="rId3">
            <a:alphaModFix/>
          </a:blip>
          <a:stretch>
            <a:fillRect/>
          </a:stretch>
        </p:blipFill>
        <p:spPr>
          <a:xfrm>
            <a:off x="-63150" y="2034694"/>
            <a:ext cx="8879976" cy="2960000"/>
          </a:xfrm>
          <a:prstGeom prst="rect">
            <a:avLst/>
          </a:prstGeom>
          <a:noFill/>
          <a:ln>
            <a:noFill/>
          </a:ln>
        </p:spPr>
      </p:pic>
      <p:sp>
        <p:nvSpPr>
          <p:cNvPr id="458" name="Shape 458"/>
          <p:cNvSpPr txBox="1">
            <a:spLocks noGrp="1"/>
          </p:cNvSpPr>
          <p:nvPr>
            <p:ph type="title"/>
          </p:nvPr>
        </p:nvSpPr>
        <p:spPr>
          <a:xfrm>
            <a:off x="375102" y="495298"/>
            <a:ext cx="8229600" cy="649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FSS Characteristics</a:t>
            </a:r>
            <a:endParaRPr/>
          </a:p>
        </p:txBody>
      </p:sp>
      <p:sp>
        <p:nvSpPr>
          <p:cNvPr id="459" name="Shape 459"/>
          <p:cNvSpPr txBox="1">
            <a:spLocks noGrp="1"/>
          </p:cNvSpPr>
          <p:nvPr>
            <p:ph type="body" idx="1"/>
          </p:nvPr>
        </p:nvSpPr>
        <p:spPr>
          <a:xfrm>
            <a:off x="375101" y="1066533"/>
            <a:ext cx="8229600" cy="34287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Lat/lon as confirmed by imagery</a:t>
            </a:r>
            <a:endParaRPr/>
          </a:p>
          <a:p>
            <a:pPr marL="457200" lvl="0" indent="-342900" rtl="0">
              <a:spcBef>
                <a:spcPts val="0"/>
              </a:spcBef>
              <a:spcAft>
                <a:spcPts val="0"/>
              </a:spcAft>
              <a:buSzPts val="1800"/>
              <a:buChar char="●"/>
            </a:pPr>
            <a:r>
              <a:rPr lang="en"/>
              <a:t>Feed point height as registered and confirmed by imagery</a:t>
            </a:r>
            <a:endParaRPr/>
          </a:p>
          <a:p>
            <a:pPr marL="457200" lvl="0" indent="-342900" rtl="0">
              <a:spcBef>
                <a:spcPts val="0"/>
              </a:spcBef>
              <a:spcAft>
                <a:spcPts val="0"/>
              </a:spcAft>
              <a:buSzPts val="1800"/>
              <a:buChar char="●"/>
            </a:pPr>
            <a:r>
              <a:rPr lang="en"/>
              <a:t>Antenna gain pattern envelope: 47 CFR 25.209(a)(4)</a:t>
            </a:r>
            <a:endParaRPr/>
          </a:p>
        </p:txBody>
      </p:sp>
      <p:sp>
        <p:nvSpPr>
          <p:cNvPr id="460" name="Shape 460"/>
          <p:cNvSpPr txBox="1">
            <a:spLocks noGrp="1"/>
          </p:cNvSpPr>
          <p:nvPr>
            <p:ph type="sldNum" idx="12"/>
          </p:nvPr>
        </p:nvSpPr>
        <p:spPr>
          <a:xfrm>
            <a:off x="8556775" y="4870275"/>
            <a:ext cx="548700" cy="2733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Shape 465"/>
          <p:cNvSpPr txBox="1">
            <a:spLocks noGrp="1"/>
          </p:cNvSpPr>
          <p:nvPr>
            <p:ph type="title"/>
          </p:nvPr>
        </p:nvSpPr>
        <p:spPr>
          <a:xfrm>
            <a:off x="375102" y="495298"/>
            <a:ext cx="8229600" cy="649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Results: Co-Channel Interference Margin</a:t>
            </a:r>
            <a:endParaRPr/>
          </a:p>
        </p:txBody>
      </p:sp>
      <p:sp>
        <p:nvSpPr>
          <p:cNvPr id="466" name="Shape 466"/>
          <p:cNvSpPr txBox="1">
            <a:spLocks noGrp="1"/>
          </p:cNvSpPr>
          <p:nvPr>
            <p:ph type="sldNum" idx="12"/>
          </p:nvPr>
        </p:nvSpPr>
        <p:spPr>
          <a:xfrm>
            <a:off x="8556775" y="4870275"/>
            <a:ext cx="548700" cy="273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31</a:t>
            </a:fld>
            <a:endParaRPr/>
          </a:p>
        </p:txBody>
      </p:sp>
      <p:pic>
        <p:nvPicPr>
          <p:cNvPr id="467" name="Shape 467"/>
          <p:cNvPicPr preferRelativeResize="0"/>
          <p:nvPr/>
        </p:nvPicPr>
        <p:blipFill rotWithShape="1">
          <a:blip r:embed="rId3">
            <a:alphaModFix/>
          </a:blip>
          <a:srcRect/>
          <a:stretch/>
        </p:blipFill>
        <p:spPr>
          <a:xfrm>
            <a:off x="242610" y="983933"/>
            <a:ext cx="4516550" cy="3387401"/>
          </a:xfrm>
          <a:prstGeom prst="rect">
            <a:avLst/>
          </a:prstGeom>
          <a:noFill/>
          <a:ln>
            <a:noFill/>
          </a:ln>
        </p:spPr>
      </p:pic>
      <p:pic>
        <p:nvPicPr>
          <p:cNvPr id="468" name="Shape 468"/>
          <p:cNvPicPr preferRelativeResize="0"/>
          <p:nvPr/>
        </p:nvPicPr>
        <p:blipFill>
          <a:blip r:embed="rId4">
            <a:alphaModFix/>
          </a:blip>
          <a:stretch>
            <a:fillRect/>
          </a:stretch>
        </p:blipFill>
        <p:spPr>
          <a:xfrm>
            <a:off x="4580914" y="983933"/>
            <a:ext cx="4516550" cy="3387401"/>
          </a:xfrm>
          <a:prstGeom prst="rect">
            <a:avLst/>
          </a:prstGeom>
          <a:noFill/>
          <a:ln>
            <a:noFill/>
          </a:ln>
        </p:spPr>
      </p:pic>
      <p:sp>
        <p:nvSpPr>
          <p:cNvPr id="469" name="Shape 469"/>
          <p:cNvSpPr txBox="1"/>
          <p:nvPr/>
        </p:nvSpPr>
        <p:spPr>
          <a:xfrm>
            <a:off x="819925" y="4411575"/>
            <a:ext cx="7683300" cy="5988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a:t>In most cases, the FSS interference criterion is met by tens to well over 100 dB. In two cases, the interference objective is not met under the default assumptions.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Shape 474"/>
          <p:cNvSpPr txBox="1">
            <a:spLocks noGrp="1"/>
          </p:cNvSpPr>
          <p:nvPr>
            <p:ph type="title"/>
          </p:nvPr>
        </p:nvSpPr>
        <p:spPr>
          <a:xfrm>
            <a:off x="375102" y="495298"/>
            <a:ext cx="8229600" cy="649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Aggregate Interference vs FSS Pointing</a:t>
            </a:r>
            <a:endParaRPr/>
          </a:p>
        </p:txBody>
      </p:sp>
      <p:sp>
        <p:nvSpPr>
          <p:cNvPr id="475" name="Shape 475"/>
          <p:cNvSpPr txBox="1">
            <a:spLocks noGrp="1"/>
          </p:cNvSpPr>
          <p:nvPr>
            <p:ph type="sldNum" idx="12"/>
          </p:nvPr>
        </p:nvSpPr>
        <p:spPr>
          <a:xfrm>
            <a:off x="8556775" y="4870275"/>
            <a:ext cx="548700" cy="273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32</a:t>
            </a:fld>
            <a:endParaRPr/>
          </a:p>
        </p:txBody>
      </p:sp>
      <p:pic>
        <p:nvPicPr>
          <p:cNvPr id="476" name="Shape 476"/>
          <p:cNvPicPr preferRelativeResize="0"/>
          <p:nvPr/>
        </p:nvPicPr>
        <p:blipFill>
          <a:blip r:embed="rId3">
            <a:alphaModFix/>
          </a:blip>
          <a:stretch>
            <a:fillRect/>
          </a:stretch>
        </p:blipFill>
        <p:spPr>
          <a:xfrm>
            <a:off x="593150" y="1176073"/>
            <a:ext cx="7957694" cy="3694202"/>
          </a:xfrm>
          <a:prstGeom prst="rect">
            <a:avLst/>
          </a:prstGeom>
          <a:noFill/>
          <a:ln>
            <a:noFill/>
          </a:ln>
        </p:spPr>
      </p:pic>
      <p:sp>
        <p:nvSpPr>
          <p:cNvPr id="477" name="Shape 477"/>
          <p:cNvSpPr txBox="1"/>
          <p:nvPr/>
        </p:nvSpPr>
        <p:spPr>
          <a:xfrm>
            <a:off x="2023075" y="1942875"/>
            <a:ext cx="3858000" cy="427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t>FSS site 0 is to the NW of P2MP deployment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a:spLocks noGrp="1"/>
          </p:cNvSpPr>
          <p:nvPr>
            <p:ph type="sldNum" idx="12"/>
          </p:nvPr>
        </p:nvSpPr>
        <p:spPr>
          <a:xfrm>
            <a:off x="8556775" y="4870275"/>
            <a:ext cx="548700" cy="2733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33</a:t>
            </a:fld>
            <a:endParaRPr/>
          </a:p>
        </p:txBody>
      </p:sp>
      <p:pic>
        <p:nvPicPr>
          <p:cNvPr id="483" name="Shape 483"/>
          <p:cNvPicPr preferRelativeResize="0"/>
          <p:nvPr/>
        </p:nvPicPr>
        <p:blipFill>
          <a:blip r:embed="rId3">
            <a:alphaModFix/>
          </a:blip>
          <a:stretch>
            <a:fillRect/>
          </a:stretch>
        </p:blipFill>
        <p:spPr>
          <a:xfrm>
            <a:off x="1517925" y="463425"/>
            <a:ext cx="6108150" cy="4581125"/>
          </a:xfrm>
          <a:prstGeom prst="rect">
            <a:avLst/>
          </a:prstGeom>
          <a:noFill/>
          <a:ln>
            <a:noFill/>
          </a:ln>
        </p:spPr>
      </p:pic>
      <p:grpSp>
        <p:nvGrpSpPr>
          <p:cNvPr id="484" name="Shape 484"/>
          <p:cNvGrpSpPr/>
          <p:nvPr/>
        </p:nvGrpSpPr>
        <p:grpSpPr>
          <a:xfrm>
            <a:off x="7645275" y="1613114"/>
            <a:ext cx="666000" cy="316800"/>
            <a:chOff x="7645275" y="1613114"/>
            <a:chExt cx="666000" cy="316800"/>
          </a:xfrm>
        </p:grpSpPr>
        <p:sp>
          <p:nvSpPr>
            <p:cNvPr id="485" name="Shape 485"/>
            <p:cNvSpPr/>
            <p:nvPr/>
          </p:nvSpPr>
          <p:spPr>
            <a:xfrm>
              <a:off x="7645275" y="1764625"/>
              <a:ext cx="98100" cy="98100"/>
            </a:xfrm>
            <a:prstGeom prst="ellipse">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6" name="Shape 486"/>
            <p:cNvSpPr txBox="1"/>
            <p:nvPr/>
          </p:nvSpPr>
          <p:spPr>
            <a:xfrm>
              <a:off x="7762575" y="1613114"/>
              <a:ext cx="548700" cy="316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FSS</a:t>
              </a:r>
              <a:endParaRPr/>
            </a:p>
          </p:txBody>
        </p:sp>
      </p:grpSp>
      <p:grpSp>
        <p:nvGrpSpPr>
          <p:cNvPr id="487" name="Shape 487"/>
          <p:cNvGrpSpPr/>
          <p:nvPr/>
        </p:nvGrpSpPr>
        <p:grpSpPr>
          <a:xfrm>
            <a:off x="7645275" y="2028671"/>
            <a:ext cx="911400" cy="316800"/>
            <a:chOff x="7645275" y="1827000"/>
            <a:chExt cx="911400" cy="316800"/>
          </a:xfrm>
        </p:grpSpPr>
        <p:sp>
          <p:nvSpPr>
            <p:cNvPr id="488" name="Shape 488"/>
            <p:cNvSpPr/>
            <p:nvPr/>
          </p:nvSpPr>
          <p:spPr>
            <a:xfrm>
              <a:off x="7645275" y="1979400"/>
              <a:ext cx="98100" cy="98100"/>
            </a:xfrm>
            <a:prstGeom prst="ellipse">
              <a:avLst/>
            </a:prstGeom>
            <a:solidFill>
              <a:srgbClr val="00FFFF"/>
            </a:solidFill>
            <a:ln w="9525" cap="flat" cmpd="sng">
              <a:solidFill>
                <a:srgbClr val="00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9" name="Shape 489"/>
            <p:cNvSpPr txBox="1"/>
            <p:nvPr/>
          </p:nvSpPr>
          <p:spPr>
            <a:xfrm>
              <a:off x="7762575" y="1827000"/>
              <a:ext cx="794100" cy="316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P2MP</a:t>
              </a:r>
              <a:endParaRPr/>
            </a:p>
          </p:txBody>
        </p:sp>
      </p:grpSp>
      <p:sp>
        <p:nvSpPr>
          <p:cNvPr id="490" name="Shape 490"/>
          <p:cNvSpPr txBox="1"/>
          <p:nvPr/>
        </p:nvSpPr>
        <p:spPr>
          <a:xfrm>
            <a:off x="2450875" y="2413350"/>
            <a:ext cx="1577400" cy="572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P2MP Base Station Beam</a:t>
            </a:r>
            <a:endParaRPr/>
          </a:p>
        </p:txBody>
      </p:sp>
      <p:cxnSp>
        <p:nvCxnSpPr>
          <p:cNvPr id="491" name="Shape 491"/>
          <p:cNvCxnSpPr/>
          <p:nvPr/>
        </p:nvCxnSpPr>
        <p:spPr>
          <a:xfrm rot="10800000" flipH="1">
            <a:off x="3007825" y="1862725"/>
            <a:ext cx="463500" cy="570300"/>
          </a:xfrm>
          <a:prstGeom prst="straightConnector1">
            <a:avLst/>
          </a:prstGeom>
          <a:noFill/>
          <a:ln w="9525" cap="flat" cmpd="sng">
            <a:solidFill>
              <a:schemeClr val="dk2"/>
            </a:solidFill>
            <a:prstDash val="solid"/>
            <a:round/>
            <a:headEnd type="none" w="med" len="med"/>
            <a:tailEnd type="triangle" w="med" len="med"/>
          </a:ln>
        </p:spPr>
      </p:cxnSp>
      <p:sp>
        <p:nvSpPr>
          <p:cNvPr id="492" name="Shape 492"/>
          <p:cNvSpPr/>
          <p:nvPr/>
        </p:nvSpPr>
        <p:spPr>
          <a:xfrm>
            <a:off x="4153125" y="2040900"/>
            <a:ext cx="548700" cy="2733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93" name="Shape 493"/>
          <p:cNvCxnSpPr>
            <a:stCxn id="494" idx="0"/>
          </p:cNvCxnSpPr>
          <p:nvPr/>
        </p:nvCxnSpPr>
        <p:spPr>
          <a:xfrm rot="10800000" flipH="1">
            <a:off x="4108500" y="2371725"/>
            <a:ext cx="335100" cy="1113000"/>
          </a:xfrm>
          <a:prstGeom prst="straightConnector1">
            <a:avLst/>
          </a:prstGeom>
          <a:noFill/>
          <a:ln w="9525" cap="flat" cmpd="sng">
            <a:solidFill>
              <a:schemeClr val="dk2"/>
            </a:solidFill>
            <a:prstDash val="solid"/>
            <a:round/>
            <a:headEnd type="none" w="med" len="med"/>
            <a:tailEnd type="triangle" w="med" len="med"/>
          </a:ln>
        </p:spPr>
      </p:cxnSp>
      <p:sp>
        <p:nvSpPr>
          <p:cNvPr id="494" name="Shape 494"/>
          <p:cNvSpPr txBox="1"/>
          <p:nvPr/>
        </p:nvSpPr>
        <p:spPr>
          <a:xfrm>
            <a:off x="2620200" y="3484725"/>
            <a:ext cx="2976600" cy="62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Earth stations for which interference criterion is not met</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Shape 499"/>
          <p:cNvSpPr txBox="1">
            <a:spLocks noGrp="1"/>
          </p:cNvSpPr>
          <p:nvPr>
            <p:ph type="title"/>
          </p:nvPr>
        </p:nvSpPr>
        <p:spPr>
          <a:xfrm>
            <a:off x="375102" y="495298"/>
            <a:ext cx="8229600" cy="649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First FSS site over interference criterion</a:t>
            </a:r>
            <a:endParaRPr/>
          </a:p>
        </p:txBody>
      </p:sp>
      <p:sp>
        <p:nvSpPr>
          <p:cNvPr id="500" name="Shape 500"/>
          <p:cNvSpPr txBox="1">
            <a:spLocks noGrp="1"/>
          </p:cNvSpPr>
          <p:nvPr>
            <p:ph type="body" idx="1"/>
          </p:nvPr>
        </p:nvSpPr>
        <p:spPr>
          <a:xfrm>
            <a:off x="375100" y="980350"/>
            <a:ext cx="8229600" cy="37023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Over margin by 13.4 dB</a:t>
            </a:r>
            <a:endParaRPr/>
          </a:p>
          <a:p>
            <a:pPr marL="457200" lvl="0" indent="-342900" rtl="0">
              <a:spcBef>
                <a:spcPts val="0"/>
              </a:spcBef>
              <a:spcAft>
                <a:spcPts val="0"/>
              </a:spcAft>
              <a:buSzPts val="1800"/>
              <a:buChar char="●"/>
            </a:pPr>
            <a:r>
              <a:rPr lang="en"/>
              <a:t>Have met with operator to discuss nature of their operations</a:t>
            </a:r>
            <a:endParaRPr/>
          </a:p>
          <a:p>
            <a:pPr marL="914400" lvl="1" indent="-317500" rtl="0">
              <a:spcBef>
                <a:spcPts val="0"/>
              </a:spcBef>
              <a:spcAft>
                <a:spcPts val="0"/>
              </a:spcAft>
              <a:buSzPts val="1400"/>
              <a:buChar char="○"/>
            </a:pPr>
            <a:r>
              <a:rPr lang="en"/>
              <a:t>Most of their needs are now met by fiber</a:t>
            </a:r>
            <a:endParaRPr/>
          </a:p>
          <a:p>
            <a:pPr marL="914400" lvl="1" indent="-317500" rtl="0">
              <a:spcBef>
                <a:spcPts val="0"/>
              </a:spcBef>
              <a:spcAft>
                <a:spcPts val="0"/>
              </a:spcAft>
              <a:buSzPts val="1400"/>
              <a:buChar char="○"/>
            </a:pPr>
            <a:r>
              <a:rPr lang="en"/>
              <a:t>Use of FSS is limited to “a small portion of the upper part of the band”</a:t>
            </a:r>
            <a:endParaRPr/>
          </a:p>
          <a:p>
            <a:pPr marL="457200" lvl="0" indent="-342900" rtl="0">
              <a:spcBef>
                <a:spcPts val="0"/>
              </a:spcBef>
              <a:spcAft>
                <a:spcPts val="0"/>
              </a:spcAft>
              <a:buSzPts val="1800"/>
              <a:buChar char="●"/>
            </a:pPr>
            <a:r>
              <a:rPr lang="en"/>
              <a:t>Potentially significant clutter loss in real-world propagation</a:t>
            </a:r>
            <a:endParaRPr/>
          </a:p>
          <a:p>
            <a:pPr marL="914400" lvl="1" indent="-317500" rtl="0">
              <a:spcBef>
                <a:spcPts val="0"/>
              </a:spcBef>
              <a:spcAft>
                <a:spcPts val="0"/>
              </a:spcAft>
              <a:buSzPts val="1400"/>
              <a:buChar char="○"/>
            </a:pPr>
            <a:r>
              <a:rPr lang="en"/>
              <a:t>Elevation to base antenna: 0.6 deg</a:t>
            </a:r>
            <a:endParaRPr/>
          </a:p>
          <a:p>
            <a:pPr marL="914400" lvl="1" indent="-317500" rtl="0">
              <a:spcBef>
                <a:spcPts val="0"/>
              </a:spcBef>
              <a:spcAft>
                <a:spcPts val="0"/>
              </a:spcAft>
              <a:buSzPts val="1400"/>
              <a:buChar char="○"/>
            </a:pPr>
            <a:r>
              <a:rPr lang="en"/>
              <a:t>Surrounding clutter exceeds path elevation</a:t>
            </a:r>
            <a:endParaRPr/>
          </a:p>
          <a:p>
            <a:pPr marL="914400" lvl="1" indent="-317500">
              <a:spcBef>
                <a:spcPts val="0"/>
              </a:spcBef>
              <a:spcAft>
                <a:spcPts val="0"/>
              </a:spcAft>
              <a:buSzPts val="1400"/>
              <a:buChar char="○"/>
            </a:pPr>
            <a:r>
              <a:rPr lang="en"/>
              <a:t>Needed clutter loss (~14 dB) is very small compared to observed clutter losses in measurements</a:t>
            </a:r>
            <a:endParaRPr/>
          </a:p>
        </p:txBody>
      </p:sp>
      <p:sp>
        <p:nvSpPr>
          <p:cNvPr id="501" name="Shape 501"/>
          <p:cNvSpPr txBox="1">
            <a:spLocks noGrp="1"/>
          </p:cNvSpPr>
          <p:nvPr>
            <p:ph type="sldNum" idx="12"/>
          </p:nvPr>
        </p:nvSpPr>
        <p:spPr>
          <a:xfrm>
            <a:off x="8556775" y="4870275"/>
            <a:ext cx="548700" cy="273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34</a:t>
            </a:fld>
            <a:endParaRPr/>
          </a:p>
        </p:txBody>
      </p:sp>
      <p:pic>
        <p:nvPicPr>
          <p:cNvPr id="502" name="Shape 502"/>
          <p:cNvPicPr preferRelativeResize="0"/>
          <p:nvPr/>
        </p:nvPicPr>
        <p:blipFill>
          <a:blip r:embed="rId3">
            <a:alphaModFix/>
          </a:blip>
          <a:stretch>
            <a:fillRect/>
          </a:stretch>
        </p:blipFill>
        <p:spPr>
          <a:xfrm>
            <a:off x="169376" y="3217409"/>
            <a:ext cx="3011991" cy="1591667"/>
          </a:xfrm>
          <a:prstGeom prst="rect">
            <a:avLst/>
          </a:prstGeom>
          <a:noFill/>
          <a:ln>
            <a:noFill/>
          </a:ln>
        </p:spPr>
      </p:pic>
      <p:grpSp>
        <p:nvGrpSpPr>
          <p:cNvPr id="503" name="Shape 503"/>
          <p:cNvGrpSpPr/>
          <p:nvPr/>
        </p:nvGrpSpPr>
        <p:grpSpPr>
          <a:xfrm>
            <a:off x="3486409" y="3217409"/>
            <a:ext cx="3011991" cy="1591667"/>
            <a:chOff x="3518048" y="3217409"/>
            <a:chExt cx="3011991" cy="1591667"/>
          </a:xfrm>
        </p:grpSpPr>
        <p:pic>
          <p:nvPicPr>
            <p:cNvPr id="504" name="Shape 504"/>
            <p:cNvPicPr preferRelativeResize="0"/>
            <p:nvPr/>
          </p:nvPicPr>
          <p:blipFill rotWithShape="1">
            <a:blip r:embed="rId4">
              <a:alphaModFix/>
            </a:blip>
            <a:srcRect/>
            <a:stretch/>
          </p:blipFill>
          <p:spPr>
            <a:xfrm>
              <a:off x="3518048" y="3217409"/>
              <a:ext cx="3011991" cy="1591667"/>
            </a:xfrm>
            <a:prstGeom prst="rect">
              <a:avLst/>
            </a:prstGeom>
            <a:noFill/>
            <a:ln>
              <a:noFill/>
            </a:ln>
          </p:spPr>
        </p:pic>
        <p:sp>
          <p:nvSpPr>
            <p:cNvPr id="505" name="Shape 505"/>
            <p:cNvSpPr/>
            <p:nvPr/>
          </p:nvSpPr>
          <p:spPr>
            <a:xfrm>
              <a:off x="4455016" y="3433529"/>
              <a:ext cx="97911" cy="83238"/>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506" name="Shape 506"/>
            <p:cNvCxnSpPr>
              <a:stCxn id="505" idx="4"/>
            </p:cNvCxnSpPr>
            <p:nvPr/>
          </p:nvCxnSpPr>
          <p:spPr>
            <a:xfrm>
              <a:off x="4503971" y="3516767"/>
              <a:ext cx="252600" cy="1253700"/>
            </a:xfrm>
            <a:prstGeom prst="straightConnector1">
              <a:avLst/>
            </a:prstGeom>
            <a:noFill/>
            <a:ln w="28575" cap="flat" cmpd="sng">
              <a:solidFill>
                <a:srgbClr val="FFFF00"/>
              </a:solidFill>
              <a:prstDash val="solid"/>
              <a:round/>
              <a:headEnd type="none" w="med" len="med"/>
              <a:tailEnd type="triangle" w="med" len="med"/>
            </a:ln>
          </p:spPr>
        </p:cxnSp>
        <p:sp>
          <p:nvSpPr>
            <p:cNvPr id="507" name="Shape 507"/>
            <p:cNvSpPr txBox="1"/>
            <p:nvPr/>
          </p:nvSpPr>
          <p:spPr>
            <a:xfrm>
              <a:off x="4683289" y="3717525"/>
              <a:ext cx="1674000" cy="499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solidFill>
                    <a:srgbClr val="FFFF00"/>
                  </a:solidFill>
                </a:rPr>
                <a:t>Direction to P2MP base (46 km)</a:t>
              </a:r>
              <a:endParaRPr>
                <a:solidFill>
                  <a:srgbClr val="FFFF00"/>
                </a:solidFill>
              </a:endParaRPr>
            </a:p>
          </p:txBody>
        </p:sp>
      </p:grpSp>
      <p:sp>
        <p:nvSpPr>
          <p:cNvPr id="508" name="Shape 508"/>
          <p:cNvSpPr/>
          <p:nvPr/>
        </p:nvSpPr>
        <p:spPr>
          <a:xfrm>
            <a:off x="1386207" y="3780558"/>
            <a:ext cx="363669" cy="30917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509" name="Shape 509"/>
          <p:cNvPicPr preferRelativeResize="0"/>
          <p:nvPr/>
        </p:nvPicPr>
        <p:blipFill>
          <a:blip r:embed="rId5">
            <a:alphaModFix/>
          </a:blip>
          <a:stretch>
            <a:fillRect/>
          </a:stretch>
        </p:blipFill>
        <p:spPr>
          <a:xfrm>
            <a:off x="6814534" y="3217400"/>
            <a:ext cx="2122240" cy="159167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Shape 514"/>
          <p:cNvSpPr txBox="1">
            <a:spLocks noGrp="1"/>
          </p:cNvSpPr>
          <p:nvPr>
            <p:ph type="title"/>
          </p:nvPr>
        </p:nvSpPr>
        <p:spPr>
          <a:xfrm>
            <a:off x="375102" y="495298"/>
            <a:ext cx="8229600" cy="649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Second FSS site over interference criterion</a:t>
            </a:r>
            <a:endParaRPr/>
          </a:p>
        </p:txBody>
      </p:sp>
      <p:sp>
        <p:nvSpPr>
          <p:cNvPr id="515" name="Shape 515"/>
          <p:cNvSpPr txBox="1">
            <a:spLocks noGrp="1"/>
          </p:cNvSpPr>
          <p:nvPr>
            <p:ph type="body" idx="1"/>
          </p:nvPr>
        </p:nvSpPr>
        <p:spPr>
          <a:xfrm>
            <a:off x="375100" y="1144500"/>
            <a:ext cx="8229600" cy="35379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Over margin by 12.7 dB</a:t>
            </a:r>
            <a:endParaRPr/>
          </a:p>
          <a:p>
            <a:pPr marL="457200" lvl="0" indent="-342900" rtl="0">
              <a:spcBef>
                <a:spcPts val="0"/>
              </a:spcBef>
              <a:spcAft>
                <a:spcPts val="0"/>
              </a:spcAft>
              <a:buSzPts val="1800"/>
              <a:buChar char="●"/>
            </a:pPr>
            <a:r>
              <a:rPr lang="en"/>
              <a:t>0.5 deg elevation to base; clutter likely a strong factor</a:t>
            </a:r>
            <a:endParaRPr/>
          </a:p>
          <a:p>
            <a:pPr marL="457200" lvl="0" indent="-342900" rtl="0">
              <a:spcBef>
                <a:spcPts val="0"/>
              </a:spcBef>
              <a:spcAft>
                <a:spcPts val="0"/>
              </a:spcAft>
              <a:buSzPts val="1800"/>
              <a:buChar char="●"/>
            </a:pPr>
            <a:r>
              <a:rPr lang="en"/>
              <a:t>Site operated by licensee that uses only 23 MHz of spectrum at one carrier frequency, despite being registered for 500 MHz of spectrum</a:t>
            </a:r>
            <a:endParaRPr/>
          </a:p>
        </p:txBody>
      </p:sp>
      <p:sp>
        <p:nvSpPr>
          <p:cNvPr id="516" name="Shape 516"/>
          <p:cNvSpPr txBox="1">
            <a:spLocks noGrp="1"/>
          </p:cNvSpPr>
          <p:nvPr>
            <p:ph type="sldNum" idx="12"/>
          </p:nvPr>
        </p:nvSpPr>
        <p:spPr>
          <a:xfrm>
            <a:off x="8556775" y="4870275"/>
            <a:ext cx="548700" cy="2733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35</a:t>
            </a:fld>
            <a:endParaRPr/>
          </a:p>
        </p:txBody>
      </p:sp>
      <p:pic>
        <p:nvPicPr>
          <p:cNvPr id="517" name="Shape 517"/>
          <p:cNvPicPr preferRelativeResize="0"/>
          <p:nvPr/>
        </p:nvPicPr>
        <p:blipFill rotWithShape="1">
          <a:blip r:embed="rId3">
            <a:alphaModFix/>
          </a:blip>
          <a:srcRect/>
          <a:stretch/>
        </p:blipFill>
        <p:spPr>
          <a:xfrm>
            <a:off x="1140767" y="2894700"/>
            <a:ext cx="3294674" cy="2047950"/>
          </a:xfrm>
          <a:prstGeom prst="rect">
            <a:avLst/>
          </a:prstGeom>
          <a:noFill/>
          <a:ln>
            <a:noFill/>
          </a:ln>
        </p:spPr>
      </p:pic>
      <p:cxnSp>
        <p:nvCxnSpPr>
          <p:cNvPr id="518" name="Shape 518"/>
          <p:cNvCxnSpPr/>
          <p:nvPr/>
        </p:nvCxnSpPr>
        <p:spPr>
          <a:xfrm>
            <a:off x="2245975" y="3894600"/>
            <a:ext cx="427800" cy="953700"/>
          </a:xfrm>
          <a:prstGeom prst="straightConnector1">
            <a:avLst/>
          </a:prstGeom>
          <a:noFill/>
          <a:ln w="28575" cap="flat" cmpd="sng">
            <a:solidFill>
              <a:srgbClr val="FFFF00"/>
            </a:solidFill>
            <a:prstDash val="solid"/>
            <a:round/>
            <a:headEnd type="none" w="med" len="med"/>
            <a:tailEnd type="triangle" w="med" len="med"/>
          </a:ln>
        </p:spPr>
      </p:cxnSp>
      <p:sp>
        <p:nvSpPr>
          <p:cNvPr id="519" name="Shape 519"/>
          <p:cNvSpPr txBox="1"/>
          <p:nvPr/>
        </p:nvSpPr>
        <p:spPr>
          <a:xfrm>
            <a:off x="2673775" y="4224075"/>
            <a:ext cx="1694100" cy="548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FFFF00"/>
                </a:solidFill>
              </a:rPr>
              <a:t>Direction to P2MP base (53 km)</a:t>
            </a:r>
            <a:endParaRPr>
              <a:solidFill>
                <a:srgbClr val="FFFF00"/>
              </a:solidFill>
            </a:endParaRPr>
          </a:p>
        </p:txBody>
      </p:sp>
      <p:sp>
        <p:nvSpPr>
          <p:cNvPr id="520" name="Shape 520"/>
          <p:cNvSpPr/>
          <p:nvPr/>
        </p:nvSpPr>
        <p:spPr>
          <a:xfrm>
            <a:off x="1880500" y="3538200"/>
            <a:ext cx="953700" cy="5883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521" name="Shape 521"/>
          <p:cNvPicPr preferRelativeResize="0"/>
          <p:nvPr/>
        </p:nvPicPr>
        <p:blipFill>
          <a:blip r:embed="rId4">
            <a:alphaModFix/>
          </a:blip>
          <a:stretch>
            <a:fillRect/>
          </a:stretch>
        </p:blipFill>
        <p:spPr>
          <a:xfrm>
            <a:off x="4836632" y="2881800"/>
            <a:ext cx="3188418" cy="2047950"/>
          </a:xfrm>
          <a:prstGeom prst="rect">
            <a:avLst/>
          </a:prstGeom>
          <a:noFill/>
          <a:ln>
            <a:noFill/>
          </a:ln>
        </p:spPr>
      </p:pic>
      <p:cxnSp>
        <p:nvCxnSpPr>
          <p:cNvPr id="522" name="Shape 522"/>
          <p:cNvCxnSpPr/>
          <p:nvPr/>
        </p:nvCxnSpPr>
        <p:spPr>
          <a:xfrm>
            <a:off x="5302800" y="4081825"/>
            <a:ext cx="3137100" cy="0"/>
          </a:xfrm>
          <a:prstGeom prst="straightConnector1">
            <a:avLst/>
          </a:prstGeom>
          <a:noFill/>
          <a:ln w="9525" cap="flat" cmpd="sng">
            <a:solidFill>
              <a:srgbClr val="FFFF00"/>
            </a:solidFill>
            <a:prstDash val="dash"/>
            <a:round/>
            <a:headEnd type="none" w="med" len="med"/>
            <a:tailEnd type="none" w="med" len="med"/>
          </a:ln>
        </p:spPr>
      </p:cxnSp>
      <p:cxnSp>
        <p:nvCxnSpPr>
          <p:cNvPr id="523" name="Shape 523"/>
          <p:cNvCxnSpPr/>
          <p:nvPr/>
        </p:nvCxnSpPr>
        <p:spPr>
          <a:xfrm rot="10800000" flipH="1">
            <a:off x="5276075" y="4023325"/>
            <a:ext cx="3867900" cy="58500"/>
          </a:xfrm>
          <a:prstGeom prst="straightConnector1">
            <a:avLst/>
          </a:prstGeom>
          <a:noFill/>
          <a:ln w="19050" cap="flat" cmpd="sng">
            <a:solidFill>
              <a:srgbClr val="FF0000"/>
            </a:solidFill>
            <a:prstDash val="solid"/>
            <a:round/>
            <a:headEnd type="none" w="med" len="med"/>
            <a:tailEnd type="triangle" w="med" len="med"/>
          </a:ln>
          <a:effectLst>
            <a:reflection endPos="30000" dist="38100" dir="5400000" fadeDir="5400012" sy="-100000" algn="bl" rotWithShape="0"/>
          </a:effectLst>
        </p:spPr>
      </p:cxnSp>
      <p:sp>
        <p:nvSpPr>
          <p:cNvPr id="524" name="Shape 524"/>
          <p:cNvSpPr txBox="1"/>
          <p:nvPr/>
        </p:nvSpPr>
        <p:spPr>
          <a:xfrm>
            <a:off x="4635038" y="2571750"/>
            <a:ext cx="3591600" cy="2733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1200"/>
              <a:t>Side view showing elevation to P2MP base</a:t>
            </a:r>
            <a:endParaRPr sz="1200"/>
          </a:p>
        </p:txBody>
      </p:sp>
      <p:sp>
        <p:nvSpPr>
          <p:cNvPr id="525" name="Shape 525"/>
          <p:cNvSpPr/>
          <p:nvPr/>
        </p:nvSpPr>
        <p:spPr>
          <a:xfrm>
            <a:off x="5169125" y="3948254"/>
            <a:ext cx="213900" cy="2496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6" name="Shape 526"/>
          <p:cNvSpPr txBox="1"/>
          <p:nvPr/>
        </p:nvSpPr>
        <p:spPr>
          <a:xfrm>
            <a:off x="4937426" y="3618587"/>
            <a:ext cx="686400" cy="35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00"/>
                </a:solidFill>
              </a:rPr>
              <a:t>FSS</a:t>
            </a:r>
            <a:endParaRPr>
              <a:solidFill>
                <a:srgbClr val="FFFF00"/>
              </a:solidFill>
            </a:endParaRPr>
          </a:p>
        </p:txBody>
      </p:sp>
      <p:sp>
        <p:nvSpPr>
          <p:cNvPr id="527" name="Shape 527"/>
          <p:cNvSpPr txBox="1"/>
          <p:nvPr/>
        </p:nvSpPr>
        <p:spPr>
          <a:xfrm>
            <a:off x="5802875" y="3455281"/>
            <a:ext cx="1451700" cy="356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FFFF00"/>
                </a:solidFill>
              </a:rPr>
              <a:t>Elevation towards base</a:t>
            </a:r>
            <a:endParaRPr>
              <a:solidFill>
                <a:srgbClr val="FFFF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Shape 532"/>
          <p:cNvSpPr txBox="1">
            <a:spLocks noGrp="1"/>
          </p:cNvSpPr>
          <p:nvPr>
            <p:ph type="title"/>
          </p:nvPr>
        </p:nvSpPr>
        <p:spPr>
          <a:xfrm>
            <a:off x="375102" y="495298"/>
            <a:ext cx="8229600" cy="649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Impact of Frequency Separation</a:t>
            </a:r>
            <a:endParaRPr/>
          </a:p>
        </p:txBody>
      </p:sp>
      <p:sp>
        <p:nvSpPr>
          <p:cNvPr id="533" name="Shape 533"/>
          <p:cNvSpPr txBox="1">
            <a:spLocks noGrp="1"/>
          </p:cNvSpPr>
          <p:nvPr>
            <p:ph type="body" idx="1"/>
          </p:nvPr>
        </p:nvSpPr>
        <p:spPr>
          <a:xfrm>
            <a:off x="375100" y="1072575"/>
            <a:ext cx="8229600" cy="36099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Although propagation and clutter losses likely clears all 500 MHz of spectrum for co-channel P2MP use in this specific scenario, the two earth stations that require additional study both limit their frequency use (one uses 23 MHz of spectrum, the other uses a “limited range of frequencies near the top of the band.”)</a:t>
            </a:r>
            <a:endParaRPr/>
          </a:p>
          <a:p>
            <a:pPr marL="457200" lvl="0" indent="-342900" rtl="0">
              <a:spcBef>
                <a:spcPts val="0"/>
              </a:spcBef>
              <a:spcAft>
                <a:spcPts val="0"/>
              </a:spcAft>
              <a:buSzPts val="1800"/>
              <a:buChar char="●"/>
            </a:pPr>
            <a:r>
              <a:rPr lang="en"/>
              <a:t>If frequency separation is taken into account, interference objective is different since fundamental P2MP emissions would be placed outside of the frequency range being received by the earth station</a:t>
            </a:r>
            <a:endParaRPr/>
          </a:p>
          <a:p>
            <a:pPr marL="457200" lvl="0" indent="-342900" rtl="0">
              <a:spcBef>
                <a:spcPts val="0"/>
              </a:spcBef>
              <a:spcAft>
                <a:spcPts val="0"/>
              </a:spcAft>
              <a:buSzPts val="1800"/>
              <a:buChar char="●"/>
            </a:pPr>
            <a:r>
              <a:rPr lang="en"/>
              <a:t>Relevant interference criteria become:</a:t>
            </a:r>
            <a:endParaRPr/>
          </a:p>
          <a:p>
            <a:pPr marL="914400" lvl="1" indent="-317500" rtl="0">
              <a:spcBef>
                <a:spcPts val="0"/>
              </a:spcBef>
              <a:spcAft>
                <a:spcPts val="0"/>
              </a:spcAft>
              <a:buSzPts val="1400"/>
              <a:buChar char="○"/>
            </a:pPr>
            <a:r>
              <a:rPr lang="en"/>
              <a:t>Blocking interference: keeping the overall signal strength low enough so as not to cause overload of the earth station’s front end. The blocking criterion for C-band FSS established in Part 96 is -60 dBm</a:t>
            </a:r>
            <a:endParaRPr/>
          </a:p>
          <a:p>
            <a:pPr marL="914400" lvl="1" indent="-317500" rtl="0">
              <a:spcBef>
                <a:spcPts val="0"/>
              </a:spcBef>
              <a:spcAft>
                <a:spcPts val="0"/>
              </a:spcAft>
              <a:buSzPts val="1400"/>
              <a:buChar char="○"/>
            </a:pPr>
            <a:r>
              <a:rPr lang="en"/>
              <a:t>Out-of-band emissions: OOBE from P2MP appearing in-band for FSS. The objective is the same as for the co-channel case (-129 dBm/MHz), but the OOBE level for P2MP is much lower (by tens of dB) than the in-band power spectral density</a:t>
            </a:r>
            <a:endParaRPr/>
          </a:p>
        </p:txBody>
      </p:sp>
      <p:sp>
        <p:nvSpPr>
          <p:cNvPr id="534" name="Shape 534"/>
          <p:cNvSpPr txBox="1">
            <a:spLocks noGrp="1"/>
          </p:cNvSpPr>
          <p:nvPr>
            <p:ph type="sldNum" idx="12"/>
          </p:nvPr>
        </p:nvSpPr>
        <p:spPr>
          <a:xfrm>
            <a:off x="8556775" y="4870275"/>
            <a:ext cx="548700" cy="273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Shape 539"/>
          <p:cNvSpPr txBox="1">
            <a:spLocks noGrp="1"/>
          </p:cNvSpPr>
          <p:nvPr>
            <p:ph type="title"/>
          </p:nvPr>
        </p:nvSpPr>
        <p:spPr>
          <a:xfrm>
            <a:off x="375102" y="495298"/>
            <a:ext cx="8229600" cy="649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Blocking Criterion</a:t>
            </a:r>
            <a:endParaRPr/>
          </a:p>
        </p:txBody>
      </p:sp>
      <p:sp>
        <p:nvSpPr>
          <p:cNvPr id="540" name="Shape 540"/>
          <p:cNvSpPr txBox="1">
            <a:spLocks noGrp="1"/>
          </p:cNvSpPr>
          <p:nvPr>
            <p:ph type="body" idx="1"/>
          </p:nvPr>
        </p:nvSpPr>
        <p:spPr>
          <a:xfrm>
            <a:off x="375100" y="1072575"/>
            <a:ext cx="8229600" cy="3609900"/>
          </a:xfrm>
          <a:prstGeom prst="rect">
            <a:avLst/>
          </a:prstGeom>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chemeClr val="dk1"/>
              </a:buClr>
              <a:buSzPts val="1800"/>
              <a:buFont typeface="Roboto"/>
              <a:buChar char="●"/>
            </a:pPr>
            <a:r>
              <a:rPr lang="en"/>
              <a:t>Blocking criterion: Total aggregate power of P2MP signals as received by FSS is less than −60 dBm</a:t>
            </a:r>
            <a:endParaRPr/>
          </a:p>
          <a:p>
            <a:pPr marL="457200" marR="0" lvl="0" indent="-342900" algn="l" rtl="0">
              <a:lnSpc>
                <a:spcPct val="100000"/>
              </a:lnSpc>
              <a:spcBef>
                <a:spcPts val="0"/>
              </a:spcBef>
              <a:spcAft>
                <a:spcPts val="0"/>
              </a:spcAft>
              <a:buSzPts val="1800"/>
              <a:buChar char="●"/>
            </a:pPr>
            <a:r>
              <a:rPr lang="en"/>
              <a:t>Assuming </a:t>
            </a:r>
            <a:r>
              <a:rPr lang="en" i="1"/>
              <a:t>n</a:t>
            </a:r>
            <a:r>
              <a:rPr lang="en"/>
              <a:t> P2MP transmitters each with transmit power </a:t>
            </a:r>
            <a:r>
              <a:rPr lang="en" i="1"/>
              <a:t>P</a:t>
            </a:r>
            <a:r>
              <a:rPr lang="en" i="1" baseline="-25000"/>
              <a:t>i</a:t>
            </a:r>
            <a:r>
              <a:rPr lang="en"/>
              <a:t> (dBm), the aggregate interference power </a:t>
            </a:r>
            <a:r>
              <a:rPr lang="en" i="1"/>
              <a:t>I</a:t>
            </a:r>
            <a:r>
              <a:rPr lang="en" i="1" baseline="-25000"/>
              <a:t>j</a:t>
            </a:r>
            <a:r>
              <a:rPr lang="en"/>
              <a:t> (dBm) is given by:</a:t>
            </a:r>
            <a:endParaRPr/>
          </a:p>
          <a:p>
            <a:pPr marL="0" marR="0" lvl="0" indent="0" algn="l" rtl="0">
              <a:lnSpc>
                <a:spcPct val="100000"/>
              </a:lnSpc>
              <a:spcBef>
                <a:spcPts val="0"/>
              </a:spcBef>
              <a:spcAft>
                <a:spcPts val="0"/>
              </a:spcAft>
              <a:buNone/>
            </a:pPr>
            <a:endParaRPr/>
          </a:p>
          <a:p>
            <a:pPr marL="0" lvl="0" indent="0" algn="ctr" rtl="0">
              <a:spcBef>
                <a:spcPts val="0"/>
              </a:spcBef>
              <a:spcAft>
                <a:spcPts val="0"/>
              </a:spcAft>
              <a:buNone/>
            </a:pPr>
            <a:r>
              <a:rPr lang="en" sz="2400" i="1"/>
              <a:t>I</a:t>
            </a:r>
            <a:r>
              <a:rPr lang="en" sz="2400" i="1" baseline="-25000"/>
              <a:t>j</a:t>
            </a:r>
            <a:r>
              <a:rPr lang="en" sz="2400" i="1"/>
              <a:t> </a:t>
            </a:r>
            <a:r>
              <a:rPr lang="en" sz="2400"/>
              <a:t>= ∑(</a:t>
            </a:r>
            <a:r>
              <a:rPr lang="en" i="1"/>
              <a:t>P</a:t>
            </a:r>
            <a:r>
              <a:rPr lang="en" i="1" baseline="-25000"/>
              <a:t>i</a:t>
            </a:r>
            <a:r>
              <a:rPr lang="en"/>
              <a:t>  + </a:t>
            </a:r>
            <a:r>
              <a:rPr lang="en" i="1"/>
              <a:t>GT</a:t>
            </a:r>
            <a:r>
              <a:rPr lang="en" i="1" baseline="-25000"/>
              <a:t>i,j</a:t>
            </a:r>
            <a:r>
              <a:rPr lang="en"/>
              <a:t> − </a:t>
            </a:r>
            <a:r>
              <a:rPr lang="en" i="1"/>
              <a:t>PL</a:t>
            </a:r>
            <a:r>
              <a:rPr lang="en" i="1" baseline="-25000"/>
              <a:t>i,j</a:t>
            </a:r>
            <a:r>
              <a:rPr lang="en" i="1"/>
              <a:t> + GR</a:t>
            </a:r>
            <a:r>
              <a:rPr lang="en" i="1" baseline="-25000"/>
              <a:t>i,j</a:t>
            </a:r>
            <a:r>
              <a:rPr lang="en"/>
              <a:t>),</a:t>
            </a:r>
            <a:endParaRPr/>
          </a:p>
          <a:p>
            <a:pPr marL="0" lvl="0" indent="0" algn="ctr" rtl="0">
              <a:spcBef>
                <a:spcPts val="0"/>
              </a:spcBef>
              <a:spcAft>
                <a:spcPts val="0"/>
              </a:spcAft>
              <a:buNone/>
            </a:pPr>
            <a:endParaRPr/>
          </a:p>
          <a:p>
            <a:pPr marL="0" lvl="0" indent="0" rtl="0">
              <a:spcBef>
                <a:spcPts val="0"/>
              </a:spcBef>
              <a:spcAft>
                <a:spcPts val="0"/>
              </a:spcAft>
              <a:buNone/>
            </a:pPr>
            <a:r>
              <a:rPr lang="en"/>
              <a:t>where (as before):</a:t>
            </a:r>
            <a:br>
              <a:rPr lang="en"/>
            </a:br>
            <a:r>
              <a:rPr lang="en" i="1"/>
              <a:t>GT</a:t>
            </a:r>
            <a:r>
              <a:rPr lang="en" i="1" baseline="-25000"/>
              <a:t>i,j</a:t>
            </a:r>
            <a:r>
              <a:rPr lang="en"/>
              <a:t> 	= Gain of P2MP antenna </a:t>
            </a:r>
            <a:r>
              <a:rPr lang="en" i="1"/>
              <a:t>i</a:t>
            </a:r>
            <a:r>
              <a:rPr lang="en"/>
              <a:t> in the direction of FSS earth station </a:t>
            </a:r>
            <a:r>
              <a:rPr lang="en" i="1"/>
              <a:t>j</a:t>
            </a:r>
            <a:endParaRPr i="1"/>
          </a:p>
          <a:p>
            <a:pPr marL="0" lvl="0" indent="0" rtl="0">
              <a:spcBef>
                <a:spcPts val="0"/>
              </a:spcBef>
              <a:spcAft>
                <a:spcPts val="0"/>
              </a:spcAft>
              <a:buNone/>
            </a:pPr>
            <a:r>
              <a:rPr lang="en" i="1"/>
              <a:t>PL</a:t>
            </a:r>
            <a:r>
              <a:rPr lang="en" i="1" baseline="-25000"/>
              <a:t>i,j</a:t>
            </a:r>
            <a:r>
              <a:rPr lang="en"/>
              <a:t> 	= Propagation loss from P2MP station </a:t>
            </a:r>
            <a:r>
              <a:rPr lang="en" i="1"/>
              <a:t>i</a:t>
            </a:r>
            <a:r>
              <a:rPr lang="en"/>
              <a:t> to FSS earth station </a:t>
            </a:r>
            <a:r>
              <a:rPr lang="en" i="1"/>
              <a:t>j</a:t>
            </a:r>
            <a:endParaRPr i="1"/>
          </a:p>
          <a:p>
            <a:pPr marL="0" lvl="0" indent="0" rtl="0">
              <a:spcBef>
                <a:spcPts val="0"/>
              </a:spcBef>
              <a:spcAft>
                <a:spcPts val="0"/>
              </a:spcAft>
              <a:buNone/>
            </a:pPr>
            <a:r>
              <a:rPr lang="en" i="1"/>
              <a:t>GR</a:t>
            </a:r>
            <a:r>
              <a:rPr lang="en" i="1" baseline="-25000"/>
              <a:t>i,j</a:t>
            </a:r>
            <a:r>
              <a:rPr lang="en"/>
              <a:t> 	= Gain of FSS earth station </a:t>
            </a:r>
            <a:r>
              <a:rPr lang="en" i="1"/>
              <a:t>j</a:t>
            </a:r>
            <a:r>
              <a:rPr lang="en"/>
              <a:t>’s antenna in the direction of P2MP station </a:t>
            </a:r>
            <a:r>
              <a:rPr lang="en" i="1"/>
              <a:t>i</a:t>
            </a:r>
            <a:endParaRPr i="1"/>
          </a:p>
          <a:p>
            <a:pPr marL="0" lvl="0" indent="0" rtl="0">
              <a:spcBef>
                <a:spcPts val="0"/>
              </a:spcBef>
              <a:spcAft>
                <a:spcPts val="0"/>
              </a:spcAft>
              <a:buNone/>
            </a:pPr>
            <a:endParaRPr i="1"/>
          </a:p>
          <a:p>
            <a:pPr marL="457200" lvl="0" indent="-342900" rtl="0">
              <a:spcBef>
                <a:spcPts val="0"/>
              </a:spcBef>
              <a:spcAft>
                <a:spcPts val="0"/>
              </a:spcAft>
              <a:buSzPts val="1800"/>
              <a:buChar char="●"/>
            </a:pPr>
            <a:r>
              <a:rPr lang="en"/>
              <a:t>Relevant factor is total power, not power spectral density</a:t>
            </a:r>
            <a:endParaRPr/>
          </a:p>
        </p:txBody>
      </p:sp>
      <p:sp>
        <p:nvSpPr>
          <p:cNvPr id="541" name="Shape 541"/>
          <p:cNvSpPr txBox="1">
            <a:spLocks noGrp="1"/>
          </p:cNvSpPr>
          <p:nvPr>
            <p:ph type="sldNum" idx="12"/>
          </p:nvPr>
        </p:nvSpPr>
        <p:spPr>
          <a:xfrm>
            <a:off x="8556775" y="4870275"/>
            <a:ext cx="548700" cy="2733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37</a:t>
            </a:fld>
            <a:endParaRPr/>
          </a:p>
        </p:txBody>
      </p:sp>
      <p:sp>
        <p:nvSpPr>
          <p:cNvPr id="542" name="Shape 542"/>
          <p:cNvSpPr txBox="1"/>
          <p:nvPr/>
        </p:nvSpPr>
        <p:spPr>
          <a:xfrm>
            <a:off x="3279142" y="2798616"/>
            <a:ext cx="588300" cy="27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i="1"/>
              <a:t>i</a:t>
            </a:r>
            <a:r>
              <a:rPr lang="en" sz="1000"/>
              <a:t> = 1</a:t>
            </a:r>
            <a:endParaRPr sz="1000"/>
          </a:p>
        </p:txBody>
      </p:sp>
      <p:sp>
        <p:nvSpPr>
          <p:cNvPr id="543" name="Shape 543"/>
          <p:cNvSpPr txBox="1"/>
          <p:nvPr/>
        </p:nvSpPr>
        <p:spPr>
          <a:xfrm>
            <a:off x="3279142" y="2364142"/>
            <a:ext cx="588300" cy="27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i="1"/>
              <a:t>n</a:t>
            </a:r>
            <a:endParaRPr sz="10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Shape 548"/>
          <p:cNvSpPr txBox="1">
            <a:spLocks noGrp="1"/>
          </p:cNvSpPr>
          <p:nvPr>
            <p:ph type="title"/>
          </p:nvPr>
        </p:nvSpPr>
        <p:spPr>
          <a:xfrm>
            <a:off x="375102" y="495298"/>
            <a:ext cx="8229600" cy="649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Results: Blocking Margin</a:t>
            </a:r>
            <a:endParaRPr/>
          </a:p>
        </p:txBody>
      </p:sp>
      <p:sp>
        <p:nvSpPr>
          <p:cNvPr id="549" name="Shape 549"/>
          <p:cNvSpPr txBox="1">
            <a:spLocks noGrp="1"/>
          </p:cNvSpPr>
          <p:nvPr>
            <p:ph type="sldNum" idx="12"/>
          </p:nvPr>
        </p:nvSpPr>
        <p:spPr>
          <a:xfrm>
            <a:off x="8556775" y="4870275"/>
            <a:ext cx="548700" cy="2733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38</a:t>
            </a:fld>
            <a:endParaRPr/>
          </a:p>
        </p:txBody>
      </p:sp>
      <p:pic>
        <p:nvPicPr>
          <p:cNvPr id="550" name="Shape 550"/>
          <p:cNvPicPr preferRelativeResize="0"/>
          <p:nvPr/>
        </p:nvPicPr>
        <p:blipFill>
          <a:blip r:embed="rId3">
            <a:alphaModFix/>
          </a:blip>
          <a:stretch>
            <a:fillRect/>
          </a:stretch>
        </p:blipFill>
        <p:spPr>
          <a:xfrm>
            <a:off x="511950" y="1144498"/>
            <a:ext cx="4925602" cy="3694202"/>
          </a:xfrm>
          <a:prstGeom prst="rect">
            <a:avLst/>
          </a:prstGeom>
          <a:noFill/>
          <a:ln>
            <a:noFill/>
          </a:ln>
        </p:spPr>
      </p:pic>
      <p:sp>
        <p:nvSpPr>
          <p:cNvPr id="551" name="Shape 551"/>
          <p:cNvSpPr txBox="1"/>
          <p:nvPr/>
        </p:nvSpPr>
        <p:spPr>
          <a:xfrm>
            <a:off x="5082550" y="1883100"/>
            <a:ext cx="3833400" cy="1554000"/>
          </a:xfrm>
          <a:prstGeom prst="rect">
            <a:avLst/>
          </a:prstGeom>
          <a:noFill/>
          <a:ln>
            <a:noFill/>
          </a:ln>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
              <a:t>Blocking criterion is met by a minimum of </a:t>
            </a:r>
            <a:r>
              <a:rPr lang="en" u="sng"/>
              <a:t>45 dB</a:t>
            </a:r>
            <a:r>
              <a:rPr lang="en"/>
              <a:t>, up to nearly 180 dB</a:t>
            </a:r>
            <a:endParaRPr/>
          </a:p>
          <a:p>
            <a:pPr marL="457200" lvl="0" indent="-317500">
              <a:spcBef>
                <a:spcPts val="0"/>
              </a:spcBef>
              <a:spcAft>
                <a:spcPts val="0"/>
              </a:spcAft>
              <a:buSzPts val="1400"/>
              <a:buChar char="●"/>
            </a:pPr>
            <a:r>
              <a:rPr lang="en"/>
              <a:t>Operating non-co-channel in this scenario is absolutely not a factor based on blocking criterion</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Shape 556"/>
          <p:cNvSpPr txBox="1">
            <a:spLocks noGrp="1"/>
          </p:cNvSpPr>
          <p:nvPr>
            <p:ph type="title"/>
          </p:nvPr>
        </p:nvSpPr>
        <p:spPr>
          <a:xfrm>
            <a:off x="375102" y="495298"/>
            <a:ext cx="8229600" cy="649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Out-of-Band Emissions Criterion</a:t>
            </a:r>
            <a:endParaRPr/>
          </a:p>
        </p:txBody>
      </p:sp>
      <p:sp>
        <p:nvSpPr>
          <p:cNvPr id="557" name="Shape 557"/>
          <p:cNvSpPr txBox="1">
            <a:spLocks noGrp="1"/>
          </p:cNvSpPr>
          <p:nvPr>
            <p:ph type="body" idx="1"/>
          </p:nvPr>
        </p:nvSpPr>
        <p:spPr>
          <a:xfrm>
            <a:off x="375100" y="1072575"/>
            <a:ext cx="8229600" cy="3882000"/>
          </a:xfrm>
          <a:prstGeom prst="rect">
            <a:avLst/>
          </a:prstGeom>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chemeClr val="dk1"/>
              </a:buClr>
              <a:buSzPts val="1800"/>
              <a:buFont typeface="Roboto"/>
              <a:buChar char="●"/>
            </a:pPr>
            <a:r>
              <a:rPr lang="en"/>
              <a:t>OOBE criterion: Total aggregate OOBE power spectral density from P2MP signals as received by FSS is less than −129 dBm/MHz</a:t>
            </a:r>
            <a:endParaRPr/>
          </a:p>
          <a:p>
            <a:pPr marL="457200" marR="0" lvl="0" indent="-342900" algn="l" rtl="0">
              <a:lnSpc>
                <a:spcPct val="100000"/>
              </a:lnSpc>
              <a:spcBef>
                <a:spcPts val="0"/>
              </a:spcBef>
              <a:spcAft>
                <a:spcPts val="0"/>
              </a:spcAft>
              <a:buSzPts val="1800"/>
              <a:buChar char="●"/>
            </a:pPr>
            <a:r>
              <a:rPr lang="en"/>
              <a:t>Assuming </a:t>
            </a:r>
            <a:r>
              <a:rPr lang="en" i="1"/>
              <a:t>n</a:t>
            </a:r>
            <a:r>
              <a:rPr lang="en"/>
              <a:t> P2MP transmitters each with OOBE of </a:t>
            </a:r>
            <a:r>
              <a:rPr lang="en" i="1"/>
              <a:t>OOBE</a:t>
            </a:r>
            <a:r>
              <a:rPr lang="en" i="1" baseline="-25000"/>
              <a:t>i</a:t>
            </a:r>
            <a:r>
              <a:rPr lang="en"/>
              <a:t> (dBm/MHz), the aggregate interference power spectral density </a:t>
            </a:r>
            <a:r>
              <a:rPr lang="en" i="1"/>
              <a:t>IPSD</a:t>
            </a:r>
            <a:r>
              <a:rPr lang="en" i="1" baseline="-25000"/>
              <a:t>j</a:t>
            </a:r>
            <a:r>
              <a:rPr lang="en"/>
              <a:t> (dBm/MHz) is:</a:t>
            </a:r>
            <a:endParaRPr/>
          </a:p>
          <a:p>
            <a:pPr marL="0" marR="0" lvl="0" indent="0" algn="l" rtl="0">
              <a:lnSpc>
                <a:spcPct val="100000"/>
              </a:lnSpc>
              <a:spcBef>
                <a:spcPts val="0"/>
              </a:spcBef>
              <a:spcAft>
                <a:spcPts val="0"/>
              </a:spcAft>
              <a:buNone/>
            </a:pPr>
            <a:endParaRPr/>
          </a:p>
          <a:p>
            <a:pPr marL="0" lvl="0" indent="0" algn="ctr" rtl="0">
              <a:spcBef>
                <a:spcPts val="0"/>
              </a:spcBef>
              <a:spcAft>
                <a:spcPts val="0"/>
              </a:spcAft>
              <a:buNone/>
            </a:pPr>
            <a:r>
              <a:rPr lang="en" sz="2400" i="1"/>
              <a:t>IPSD</a:t>
            </a:r>
            <a:r>
              <a:rPr lang="en" sz="2400" i="1" baseline="-25000"/>
              <a:t>j</a:t>
            </a:r>
            <a:r>
              <a:rPr lang="en" sz="2400" i="1"/>
              <a:t> </a:t>
            </a:r>
            <a:r>
              <a:rPr lang="en" sz="2400"/>
              <a:t>= ∑(</a:t>
            </a:r>
            <a:r>
              <a:rPr lang="en" i="1"/>
              <a:t>OOBE</a:t>
            </a:r>
            <a:r>
              <a:rPr lang="en" i="1" baseline="-25000"/>
              <a:t>i</a:t>
            </a:r>
            <a:r>
              <a:rPr lang="en"/>
              <a:t>  + </a:t>
            </a:r>
            <a:r>
              <a:rPr lang="en" i="1"/>
              <a:t>GT</a:t>
            </a:r>
            <a:r>
              <a:rPr lang="en" i="1" baseline="-25000"/>
              <a:t>i,j</a:t>
            </a:r>
            <a:r>
              <a:rPr lang="en"/>
              <a:t> − </a:t>
            </a:r>
            <a:r>
              <a:rPr lang="en" i="1"/>
              <a:t>PL</a:t>
            </a:r>
            <a:r>
              <a:rPr lang="en" i="1" baseline="-25000"/>
              <a:t>i,j</a:t>
            </a:r>
            <a:r>
              <a:rPr lang="en" i="1"/>
              <a:t> + GR</a:t>
            </a:r>
            <a:r>
              <a:rPr lang="en" i="1" baseline="-25000"/>
              <a:t>i,j</a:t>
            </a:r>
            <a:r>
              <a:rPr lang="en"/>
              <a:t>),</a:t>
            </a:r>
            <a:endParaRPr/>
          </a:p>
          <a:p>
            <a:pPr marL="0" lvl="0" indent="0" algn="ctr" rtl="0">
              <a:spcBef>
                <a:spcPts val="0"/>
              </a:spcBef>
              <a:spcAft>
                <a:spcPts val="0"/>
              </a:spcAft>
              <a:buNone/>
            </a:pPr>
            <a:endParaRPr/>
          </a:p>
          <a:p>
            <a:pPr marL="0" lvl="0" indent="0" rtl="0">
              <a:spcBef>
                <a:spcPts val="0"/>
              </a:spcBef>
              <a:spcAft>
                <a:spcPts val="0"/>
              </a:spcAft>
              <a:buNone/>
            </a:pPr>
            <a:r>
              <a:rPr lang="en"/>
              <a:t>where (as before):</a:t>
            </a:r>
            <a:br>
              <a:rPr lang="en"/>
            </a:br>
            <a:r>
              <a:rPr lang="en" i="1"/>
              <a:t>GT</a:t>
            </a:r>
            <a:r>
              <a:rPr lang="en" i="1" baseline="-25000"/>
              <a:t>i,j</a:t>
            </a:r>
            <a:r>
              <a:rPr lang="en"/>
              <a:t> 	= Gain of P2MP antenna </a:t>
            </a:r>
            <a:r>
              <a:rPr lang="en" i="1"/>
              <a:t>i</a:t>
            </a:r>
            <a:r>
              <a:rPr lang="en"/>
              <a:t> in the direction of FSS earth station </a:t>
            </a:r>
            <a:r>
              <a:rPr lang="en" i="1"/>
              <a:t>j</a:t>
            </a:r>
            <a:endParaRPr i="1"/>
          </a:p>
          <a:p>
            <a:pPr marL="0" lvl="0" indent="0" rtl="0">
              <a:spcBef>
                <a:spcPts val="0"/>
              </a:spcBef>
              <a:spcAft>
                <a:spcPts val="0"/>
              </a:spcAft>
              <a:buNone/>
            </a:pPr>
            <a:r>
              <a:rPr lang="en" i="1"/>
              <a:t>PL</a:t>
            </a:r>
            <a:r>
              <a:rPr lang="en" i="1" baseline="-25000"/>
              <a:t>i,j</a:t>
            </a:r>
            <a:r>
              <a:rPr lang="en"/>
              <a:t> 	= Propagation loss from P2MP station </a:t>
            </a:r>
            <a:r>
              <a:rPr lang="en" i="1"/>
              <a:t>i</a:t>
            </a:r>
            <a:r>
              <a:rPr lang="en"/>
              <a:t> to FSS earth station </a:t>
            </a:r>
            <a:r>
              <a:rPr lang="en" i="1"/>
              <a:t>j</a:t>
            </a:r>
            <a:endParaRPr i="1"/>
          </a:p>
          <a:p>
            <a:pPr marL="0" lvl="0" indent="0">
              <a:spcBef>
                <a:spcPts val="0"/>
              </a:spcBef>
              <a:spcAft>
                <a:spcPts val="0"/>
              </a:spcAft>
              <a:buNone/>
            </a:pPr>
            <a:r>
              <a:rPr lang="en" i="1"/>
              <a:t>GR</a:t>
            </a:r>
            <a:r>
              <a:rPr lang="en" i="1" baseline="-25000"/>
              <a:t>i,j</a:t>
            </a:r>
            <a:r>
              <a:rPr lang="en"/>
              <a:t> 	= Gain of FSS earth station </a:t>
            </a:r>
            <a:r>
              <a:rPr lang="en" i="1"/>
              <a:t>j</a:t>
            </a:r>
            <a:r>
              <a:rPr lang="en"/>
              <a:t>’s antenna in the direction of P2MP station </a:t>
            </a:r>
            <a:r>
              <a:rPr lang="en" i="1"/>
              <a:t>i</a:t>
            </a:r>
            <a:endParaRPr i="1"/>
          </a:p>
          <a:p>
            <a:pPr marL="0" lvl="0" indent="0">
              <a:spcBef>
                <a:spcPts val="0"/>
              </a:spcBef>
              <a:spcAft>
                <a:spcPts val="0"/>
              </a:spcAft>
              <a:buNone/>
            </a:pPr>
            <a:endParaRPr i="1"/>
          </a:p>
          <a:p>
            <a:pPr marL="0" lvl="0" indent="0" rtl="0">
              <a:spcBef>
                <a:spcPts val="0"/>
              </a:spcBef>
              <a:spcAft>
                <a:spcPts val="0"/>
              </a:spcAft>
              <a:buNone/>
            </a:pPr>
            <a:r>
              <a:rPr lang="en"/>
              <a:t>For this analysis, a worst-case OOBE level of -13 dBm/MHz is assumed</a:t>
            </a:r>
            <a:endParaRPr/>
          </a:p>
        </p:txBody>
      </p:sp>
      <p:sp>
        <p:nvSpPr>
          <p:cNvPr id="558" name="Shape 558"/>
          <p:cNvSpPr txBox="1">
            <a:spLocks noGrp="1"/>
          </p:cNvSpPr>
          <p:nvPr>
            <p:ph type="sldNum" idx="12"/>
          </p:nvPr>
        </p:nvSpPr>
        <p:spPr>
          <a:xfrm>
            <a:off x="8556775" y="4870275"/>
            <a:ext cx="548700" cy="2733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39</a:t>
            </a:fld>
            <a:endParaRPr/>
          </a:p>
        </p:txBody>
      </p:sp>
      <p:sp>
        <p:nvSpPr>
          <p:cNvPr id="559" name="Shape 559"/>
          <p:cNvSpPr txBox="1"/>
          <p:nvPr/>
        </p:nvSpPr>
        <p:spPr>
          <a:xfrm>
            <a:off x="3333990" y="2798616"/>
            <a:ext cx="588300" cy="27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i="1"/>
              <a:t>i</a:t>
            </a:r>
            <a:r>
              <a:rPr lang="en" sz="1000"/>
              <a:t> = 1</a:t>
            </a:r>
            <a:endParaRPr sz="1000"/>
          </a:p>
        </p:txBody>
      </p:sp>
      <p:sp>
        <p:nvSpPr>
          <p:cNvPr id="560" name="Shape 560"/>
          <p:cNvSpPr txBox="1"/>
          <p:nvPr/>
        </p:nvSpPr>
        <p:spPr>
          <a:xfrm>
            <a:off x="3333990" y="2364142"/>
            <a:ext cx="588300" cy="27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i="1"/>
              <a:t>n</a:t>
            </a:r>
            <a:endParaRPr sz="1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2" y="2247148"/>
            <a:ext cx="8229600" cy="649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Coexistence Considerations</a:t>
            </a:r>
            <a:endParaRPr/>
          </a:p>
        </p:txBody>
      </p:sp>
      <p:sp>
        <p:nvSpPr>
          <p:cNvPr id="64" name="Shape 64"/>
          <p:cNvSpPr txBox="1">
            <a:spLocks noGrp="1"/>
          </p:cNvSpPr>
          <p:nvPr>
            <p:ph type="sldNum" idx="12"/>
          </p:nvPr>
        </p:nvSpPr>
        <p:spPr>
          <a:xfrm>
            <a:off x="8556775" y="4870275"/>
            <a:ext cx="548700" cy="2733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sz="1300">
                <a:latin typeface="Arial"/>
                <a:ea typeface="Arial"/>
                <a:cs typeface="Arial"/>
                <a:sym typeface="Arial"/>
              </a:rPr>
              <a:t>4</a:t>
            </a:fld>
            <a:endParaRPr sz="1300">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Shape 565"/>
          <p:cNvSpPr txBox="1">
            <a:spLocks noGrp="1"/>
          </p:cNvSpPr>
          <p:nvPr>
            <p:ph type="title"/>
          </p:nvPr>
        </p:nvSpPr>
        <p:spPr>
          <a:xfrm>
            <a:off x="375102" y="495298"/>
            <a:ext cx="8229600" cy="649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OOBE Margin Results</a:t>
            </a:r>
            <a:endParaRPr/>
          </a:p>
        </p:txBody>
      </p:sp>
      <p:sp>
        <p:nvSpPr>
          <p:cNvPr id="566" name="Shape 566"/>
          <p:cNvSpPr txBox="1">
            <a:spLocks noGrp="1"/>
          </p:cNvSpPr>
          <p:nvPr>
            <p:ph type="sldNum" idx="12"/>
          </p:nvPr>
        </p:nvSpPr>
        <p:spPr>
          <a:xfrm>
            <a:off x="8556775" y="4870275"/>
            <a:ext cx="548700" cy="2733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40</a:t>
            </a:fld>
            <a:endParaRPr/>
          </a:p>
        </p:txBody>
      </p:sp>
      <p:pic>
        <p:nvPicPr>
          <p:cNvPr id="567" name="Shape 567"/>
          <p:cNvPicPr preferRelativeResize="0"/>
          <p:nvPr/>
        </p:nvPicPr>
        <p:blipFill rotWithShape="1">
          <a:blip r:embed="rId3">
            <a:alphaModFix/>
          </a:blip>
          <a:srcRect/>
          <a:stretch/>
        </p:blipFill>
        <p:spPr>
          <a:xfrm>
            <a:off x="511950" y="1144498"/>
            <a:ext cx="4925602" cy="3694202"/>
          </a:xfrm>
          <a:prstGeom prst="rect">
            <a:avLst/>
          </a:prstGeom>
          <a:noFill/>
          <a:ln>
            <a:noFill/>
          </a:ln>
        </p:spPr>
      </p:pic>
      <p:sp>
        <p:nvSpPr>
          <p:cNvPr id="568" name="Shape 568"/>
          <p:cNvSpPr txBox="1"/>
          <p:nvPr/>
        </p:nvSpPr>
        <p:spPr>
          <a:xfrm>
            <a:off x="5082550" y="1883100"/>
            <a:ext cx="3833400" cy="1554000"/>
          </a:xfrm>
          <a:prstGeom prst="rect">
            <a:avLst/>
          </a:prstGeom>
          <a:noFill/>
          <a:ln>
            <a:noFill/>
          </a:ln>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
              <a:t>Assumed OOBE = -13 dBm/MHz</a:t>
            </a:r>
            <a:endParaRPr/>
          </a:p>
          <a:p>
            <a:pPr marL="457200" lvl="0" indent="-317500" rtl="0">
              <a:spcBef>
                <a:spcPts val="0"/>
              </a:spcBef>
              <a:spcAft>
                <a:spcPts val="0"/>
              </a:spcAft>
              <a:buSzPts val="1400"/>
              <a:buChar char="●"/>
            </a:pPr>
            <a:r>
              <a:rPr lang="en"/>
              <a:t>OOBE criterion is met by a minimum of ~</a:t>
            </a:r>
            <a:r>
              <a:rPr lang="en" u="sng"/>
              <a:t>20 dB</a:t>
            </a:r>
            <a:r>
              <a:rPr lang="en"/>
              <a:t>, up to nearly 150 dB</a:t>
            </a:r>
            <a:endParaRPr/>
          </a:p>
          <a:p>
            <a:pPr marL="457200" lvl="0" indent="-317500" rtl="0">
              <a:spcBef>
                <a:spcPts val="0"/>
              </a:spcBef>
              <a:spcAft>
                <a:spcPts val="0"/>
              </a:spcAft>
              <a:buSzPts val="1400"/>
              <a:buChar char="●"/>
            </a:pPr>
            <a:r>
              <a:rPr lang="en"/>
              <a:t>Operating non-co-channel in this scenario is absolutely not a factor based on OOBE criterion</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pic>
        <p:nvPicPr>
          <p:cNvPr id="573" name="Shape 573"/>
          <p:cNvPicPr preferRelativeResize="0"/>
          <p:nvPr/>
        </p:nvPicPr>
        <p:blipFill>
          <a:blip r:embed="rId3">
            <a:alphaModFix/>
          </a:blip>
          <a:stretch>
            <a:fillRect/>
          </a:stretch>
        </p:blipFill>
        <p:spPr>
          <a:xfrm>
            <a:off x="350723" y="2489185"/>
            <a:ext cx="5198151" cy="2453192"/>
          </a:xfrm>
          <a:prstGeom prst="rect">
            <a:avLst/>
          </a:prstGeom>
          <a:noFill/>
          <a:ln>
            <a:noFill/>
          </a:ln>
        </p:spPr>
      </p:pic>
      <p:sp>
        <p:nvSpPr>
          <p:cNvPr id="574" name="Shape 574"/>
          <p:cNvSpPr txBox="1">
            <a:spLocks noGrp="1"/>
          </p:cNvSpPr>
          <p:nvPr>
            <p:ph type="title"/>
          </p:nvPr>
        </p:nvSpPr>
        <p:spPr>
          <a:xfrm>
            <a:off x="375102" y="495298"/>
            <a:ext cx="8229600" cy="649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Non Co-Channel Summary</a:t>
            </a:r>
            <a:endParaRPr/>
          </a:p>
        </p:txBody>
      </p:sp>
      <p:sp>
        <p:nvSpPr>
          <p:cNvPr id="575" name="Shape 575"/>
          <p:cNvSpPr txBox="1">
            <a:spLocks noGrp="1"/>
          </p:cNvSpPr>
          <p:nvPr>
            <p:ph type="body" idx="1"/>
          </p:nvPr>
        </p:nvSpPr>
        <p:spPr>
          <a:xfrm>
            <a:off x="375100" y="1066475"/>
            <a:ext cx="8229600" cy="36159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All interference margins are met by at least tens of dB when operating non-co-channel with FSS earth stations in the given scenario</a:t>
            </a:r>
            <a:endParaRPr/>
          </a:p>
          <a:p>
            <a:pPr marL="457200" lvl="0" indent="-342900" rtl="0">
              <a:spcBef>
                <a:spcPts val="0"/>
              </a:spcBef>
              <a:spcAft>
                <a:spcPts val="0"/>
              </a:spcAft>
              <a:buSzPts val="1800"/>
              <a:buChar char="●"/>
            </a:pPr>
            <a:r>
              <a:rPr lang="en"/>
              <a:t>Result is consistent with very small non-co-channel exclusion zones as computed in ITU-R Recommendation S.2199: “a few to several km” to protect against blocking, “a few km” to protect against OOBE</a:t>
            </a:r>
            <a:endParaRPr/>
          </a:p>
        </p:txBody>
      </p:sp>
      <p:sp>
        <p:nvSpPr>
          <p:cNvPr id="576" name="Shape 576"/>
          <p:cNvSpPr txBox="1">
            <a:spLocks noGrp="1"/>
          </p:cNvSpPr>
          <p:nvPr>
            <p:ph type="sldNum" idx="12"/>
          </p:nvPr>
        </p:nvSpPr>
        <p:spPr>
          <a:xfrm>
            <a:off x="8556775" y="4870275"/>
            <a:ext cx="548700" cy="273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41</a:t>
            </a:fld>
            <a:endParaRPr/>
          </a:p>
        </p:txBody>
      </p:sp>
      <p:sp>
        <p:nvSpPr>
          <p:cNvPr id="577" name="Shape 577"/>
          <p:cNvSpPr/>
          <p:nvPr/>
        </p:nvSpPr>
        <p:spPr>
          <a:xfrm>
            <a:off x="1139620" y="2858167"/>
            <a:ext cx="207300" cy="207300"/>
          </a:xfrm>
          <a:prstGeom prst="ellipse">
            <a:avLst/>
          </a:prstGeom>
          <a:solidFill>
            <a:srgbClr val="FF0000">
              <a:alpha val="24230"/>
            </a:srgbClr>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8" name="Shape 578"/>
          <p:cNvSpPr txBox="1"/>
          <p:nvPr/>
        </p:nvSpPr>
        <p:spPr>
          <a:xfrm>
            <a:off x="5356800" y="2748478"/>
            <a:ext cx="3247800" cy="2059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t>Assuming “a few to several km” means 10 km, as much as 40% of the U.S. population (</a:t>
            </a:r>
            <a:r>
              <a:rPr lang="en" u="sng"/>
              <a:t>~120 million Americans</a:t>
            </a:r>
            <a:r>
              <a:rPr lang="en"/>
              <a:t>) could potentially be served by non-co-channel P2MP broadband.</a:t>
            </a:r>
            <a:endParaRPr/>
          </a:p>
          <a:p>
            <a:pPr marL="0" lvl="0" indent="0">
              <a:spcBef>
                <a:spcPts val="0"/>
              </a:spcBef>
              <a:spcAft>
                <a:spcPts val="0"/>
              </a:spcAft>
              <a:buNone/>
            </a:pPr>
            <a:endParaRPr/>
          </a:p>
          <a:p>
            <a:pPr marL="0" lvl="0" indent="0">
              <a:spcBef>
                <a:spcPts val="0"/>
              </a:spcBef>
              <a:spcAft>
                <a:spcPts val="0"/>
              </a:spcAft>
              <a:buNone/>
            </a:pPr>
            <a:r>
              <a:rPr lang="en"/>
              <a:t>Without accurate information on actual FSS frequency use, the true number cannot be determined.</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Shape 583"/>
          <p:cNvSpPr txBox="1">
            <a:spLocks noGrp="1"/>
          </p:cNvSpPr>
          <p:nvPr>
            <p:ph type="title"/>
          </p:nvPr>
        </p:nvSpPr>
        <p:spPr>
          <a:xfrm>
            <a:off x="375102" y="495298"/>
            <a:ext cx="8229600" cy="649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Conclusions</a:t>
            </a:r>
            <a:endParaRPr/>
          </a:p>
        </p:txBody>
      </p:sp>
      <p:sp>
        <p:nvSpPr>
          <p:cNvPr id="584" name="Shape 584"/>
          <p:cNvSpPr txBox="1">
            <a:spLocks noGrp="1"/>
          </p:cNvSpPr>
          <p:nvPr>
            <p:ph type="body" idx="1"/>
          </p:nvPr>
        </p:nvSpPr>
        <p:spPr>
          <a:xfrm>
            <a:off x="375100" y="1243225"/>
            <a:ext cx="8229600" cy="3682066"/>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dirty="0"/>
              <a:t>3700-4200 MHz point-to-multipoint (P2MP) systems could immediately provide gigabit-class broadband service to </a:t>
            </a:r>
            <a:r>
              <a:rPr lang="en" i="1" u="sng" dirty="0"/>
              <a:t>tens of millions of Americans</a:t>
            </a:r>
            <a:r>
              <a:rPr lang="en" dirty="0"/>
              <a:t>, without causing disruption to FSS</a:t>
            </a:r>
            <a:endParaRPr dirty="0"/>
          </a:p>
          <a:p>
            <a:pPr marL="914400" lvl="1" indent="-317500" rtl="0">
              <a:spcBef>
                <a:spcPts val="0"/>
              </a:spcBef>
              <a:spcAft>
                <a:spcPts val="0"/>
              </a:spcAft>
              <a:buSzPts val="1400"/>
              <a:buChar char="○"/>
            </a:pPr>
            <a:endParaRPr lang="en" dirty="0" smtClean="0"/>
          </a:p>
          <a:p>
            <a:pPr marL="914400" lvl="1" indent="-317500" rtl="0">
              <a:spcBef>
                <a:spcPts val="0"/>
              </a:spcBef>
              <a:spcAft>
                <a:spcPts val="0"/>
              </a:spcAft>
              <a:buSzPts val="1400"/>
              <a:buChar char="○"/>
            </a:pPr>
            <a:r>
              <a:rPr lang="en" dirty="0" smtClean="0"/>
              <a:t>In </a:t>
            </a:r>
            <a:r>
              <a:rPr lang="en" dirty="0"/>
              <a:t>many areas of the country, P2MP systems can operate in C-band (3700-4200 MHz) without causing interference to co-channel fixed-satellite service (FSS) systems</a:t>
            </a:r>
            <a:endParaRPr dirty="0"/>
          </a:p>
          <a:p>
            <a:pPr marL="914400" lvl="1" indent="-317500" rtl="0">
              <a:spcBef>
                <a:spcPts val="0"/>
              </a:spcBef>
              <a:spcAft>
                <a:spcPts val="0"/>
              </a:spcAft>
              <a:buSzPts val="1400"/>
              <a:buChar char="○"/>
            </a:pPr>
            <a:endParaRPr lang="en" dirty="0" smtClean="0"/>
          </a:p>
          <a:p>
            <a:pPr marL="914400" lvl="1" indent="-317500" rtl="0">
              <a:spcBef>
                <a:spcPts val="0"/>
              </a:spcBef>
              <a:spcAft>
                <a:spcPts val="0"/>
              </a:spcAft>
              <a:buSzPts val="1400"/>
              <a:buChar char="○"/>
            </a:pPr>
            <a:r>
              <a:rPr lang="en" dirty="0" smtClean="0"/>
              <a:t>Co-channel </a:t>
            </a:r>
            <a:r>
              <a:rPr lang="en" dirty="0"/>
              <a:t>sharing is possible by considering geographic and directional isolation between P2MP and FSS; that is, operating in areas with a relatively low number of earth stations, and using directional antennas that don’t point toward earth stations in the area.</a:t>
            </a:r>
            <a:endParaRPr dirty="0"/>
          </a:p>
          <a:p>
            <a:pPr marL="114300" lvl="0" indent="0" rtl="0">
              <a:spcBef>
                <a:spcPts val="0"/>
              </a:spcBef>
              <a:spcAft>
                <a:spcPts val="0"/>
              </a:spcAft>
              <a:buSzPts val="1800"/>
              <a:buNone/>
            </a:pPr>
            <a:endParaRPr lang="en" dirty="0" smtClean="0"/>
          </a:p>
          <a:p>
            <a:pPr marL="457200" lvl="0" indent="-342900" rtl="0">
              <a:spcBef>
                <a:spcPts val="0"/>
              </a:spcBef>
              <a:spcAft>
                <a:spcPts val="0"/>
              </a:spcAft>
              <a:buSzPts val="1800"/>
              <a:buChar char="●"/>
            </a:pPr>
            <a:r>
              <a:rPr lang="en" dirty="0" smtClean="0"/>
              <a:t>If </a:t>
            </a:r>
            <a:r>
              <a:rPr lang="en" dirty="0"/>
              <a:t>actual FSS frequency use were known, frequency separation could allow 25 Mbps - 1 Gbps P2MP broadband service to as many as </a:t>
            </a:r>
            <a:r>
              <a:rPr lang="en" i="1" u="sng" dirty="0"/>
              <a:t>120 million Americans</a:t>
            </a:r>
            <a:endParaRPr i="1" u="sng" dirty="0"/>
          </a:p>
        </p:txBody>
      </p:sp>
      <p:sp>
        <p:nvSpPr>
          <p:cNvPr id="585" name="Shape 585"/>
          <p:cNvSpPr txBox="1">
            <a:spLocks noGrp="1"/>
          </p:cNvSpPr>
          <p:nvPr>
            <p:ph type="sldNum" idx="12"/>
          </p:nvPr>
        </p:nvSpPr>
        <p:spPr>
          <a:xfrm>
            <a:off x="8556775" y="4870275"/>
            <a:ext cx="548700" cy="2733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sz="1000">
                <a:latin typeface="Roboto"/>
                <a:ea typeface="Roboto"/>
                <a:cs typeface="Roboto"/>
                <a:sym typeface="Roboto"/>
              </a:rPr>
              <a:t>42</a:t>
            </a:fld>
            <a:endParaRPr sz="1000">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p:nvPr/>
        </p:nvSpPr>
        <p:spPr>
          <a:xfrm rot="-5768750">
            <a:off x="5361336" y="-74387"/>
            <a:ext cx="1650486" cy="6915812"/>
          </a:xfrm>
          <a:prstGeom prst="triangle">
            <a:avLst>
              <a:gd name="adj" fmla="val 56637"/>
            </a:avLst>
          </a:prstGeom>
          <a:solidFill>
            <a:srgbClr val="00FFFF">
              <a:alpha val="196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 name="Shape 70"/>
          <p:cNvSpPr/>
          <p:nvPr/>
        </p:nvSpPr>
        <p:spPr>
          <a:xfrm rot="-4905830">
            <a:off x="4953113" y="-39101"/>
            <a:ext cx="1650220" cy="6915727"/>
          </a:xfrm>
          <a:prstGeom prst="triangle">
            <a:avLst>
              <a:gd name="adj" fmla="val 56637"/>
            </a:avLst>
          </a:prstGeom>
          <a:solidFill>
            <a:srgbClr val="00FFFF">
              <a:alpha val="196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 name="Shape 71"/>
          <p:cNvSpPr/>
          <p:nvPr/>
        </p:nvSpPr>
        <p:spPr>
          <a:xfrm rot="5960346">
            <a:off x="463963" y="-228393"/>
            <a:ext cx="4196524" cy="6173656"/>
          </a:xfrm>
          <a:prstGeom prst="triangle">
            <a:avLst>
              <a:gd name="adj" fmla="val 50000"/>
            </a:avLst>
          </a:prstGeom>
          <a:solidFill>
            <a:srgbClr val="00FF00">
              <a:alpha val="2500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72"/>
          <p:cNvSpPr txBox="1">
            <a:spLocks noGrp="1"/>
          </p:cNvSpPr>
          <p:nvPr>
            <p:ph type="sldNum" idx="12"/>
          </p:nvPr>
        </p:nvSpPr>
        <p:spPr>
          <a:xfrm>
            <a:off x="8556775" y="4870275"/>
            <a:ext cx="548700" cy="273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5</a:t>
            </a:fld>
            <a:endParaRPr/>
          </a:p>
        </p:txBody>
      </p:sp>
      <p:grpSp>
        <p:nvGrpSpPr>
          <p:cNvPr id="73" name="Shape 73"/>
          <p:cNvGrpSpPr/>
          <p:nvPr/>
        </p:nvGrpSpPr>
        <p:grpSpPr>
          <a:xfrm>
            <a:off x="7401571" y="2846221"/>
            <a:ext cx="428179" cy="500736"/>
            <a:chOff x="1670475" y="2228920"/>
            <a:chExt cx="621000" cy="726230"/>
          </a:xfrm>
        </p:grpSpPr>
        <p:sp>
          <p:nvSpPr>
            <p:cNvPr id="74" name="Shape 74"/>
            <p:cNvSpPr/>
            <p:nvPr/>
          </p:nvSpPr>
          <p:spPr>
            <a:xfrm>
              <a:off x="1822000" y="2571750"/>
              <a:ext cx="201000" cy="383400"/>
            </a:xfrm>
            <a:prstGeom prst="triangl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p:nvPr/>
          </p:nvSpPr>
          <p:spPr>
            <a:xfrm rot="-2316020">
              <a:off x="1823013" y="2261996"/>
              <a:ext cx="315924" cy="599848"/>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76" name="Shape 76"/>
            <p:cNvCxnSpPr>
              <a:stCxn id="75" idx="6"/>
              <a:endCxn id="75" idx="6"/>
            </p:cNvCxnSpPr>
            <p:nvPr/>
          </p:nvCxnSpPr>
          <p:spPr>
            <a:xfrm>
              <a:off x="2104425" y="2463370"/>
              <a:ext cx="0" cy="0"/>
            </a:xfrm>
            <a:prstGeom prst="straightConnector1">
              <a:avLst/>
            </a:prstGeom>
            <a:noFill/>
            <a:ln w="9525" cap="flat" cmpd="sng">
              <a:solidFill>
                <a:schemeClr val="dk2"/>
              </a:solidFill>
              <a:prstDash val="solid"/>
              <a:round/>
              <a:headEnd type="none" w="med" len="med"/>
              <a:tailEnd type="none" w="med" len="med"/>
            </a:ln>
          </p:spPr>
        </p:cxnSp>
        <p:cxnSp>
          <p:nvCxnSpPr>
            <p:cNvPr id="77" name="Shape 77"/>
            <p:cNvCxnSpPr/>
            <p:nvPr/>
          </p:nvCxnSpPr>
          <p:spPr>
            <a:xfrm rot="10800000" flipH="1">
              <a:off x="1992986" y="2421024"/>
              <a:ext cx="156000" cy="156000"/>
            </a:xfrm>
            <a:prstGeom prst="straightConnector1">
              <a:avLst/>
            </a:prstGeom>
            <a:noFill/>
            <a:ln w="19050" cap="flat" cmpd="sng">
              <a:solidFill>
                <a:schemeClr val="dk2"/>
              </a:solidFill>
              <a:prstDash val="solid"/>
              <a:round/>
              <a:headEnd type="none" w="med" len="med"/>
              <a:tailEnd type="none" w="med" len="med"/>
            </a:ln>
          </p:spPr>
        </p:cxnSp>
      </p:grpSp>
      <p:grpSp>
        <p:nvGrpSpPr>
          <p:cNvPr id="78" name="Shape 78"/>
          <p:cNvGrpSpPr/>
          <p:nvPr/>
        </p:nvGrpSpPr>
        <p:grpSpPr>
          <a:xfrm>
            <a:off x="2744287" y="4240762"/>
            <a:ext cx="428180" cy="500736"/>
            <a:chOff x="1670475" y="2228920"/>
            <a:chExt cx="621000" cy="726230"/>
          </a:xfrm>
        </p:grpSpPr>
        <p:sp>
          <p:nvSpPr>
            <p:cNvPr id="79" name="Shape 79"/>
            <p:cNvSpPr/>
            <p:nvPr/>
          </p:nvSpPr>
          <p:spPr>
            <a:xfrm>
              <a:off x="1822000" y="2571750"/>
              <a:ext cx="201000" cy="383400"/>
            </a:xfrm>
            <a:prstGeom prst="triangl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 name="Shape 80"/>
            <p:cNvSpPr/>
            <p:nvPr/>
          </p:nvSpPr>
          <p:spPr>
            <a:xfrm rot="-2316020">
              <a:off x="1823013" y="2261996"/>
              <a:ext cx="315924" cy="599848"/>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81" name="Shape 81"/>
            <p:cNvCxnSpPr>
              <a:stCxn id="80" idx="6"/>
              <a:endCxn id="80" idx="6"/>
            </p:cNvCxnSpPr>
            <p:nvPr/>
          </p:nvCxnSpPr>
          <p:spPr>
            <a:xfrm>
              <a:off x="2104425" y="2463370"/>
              <a:ext cx="0" cy="0"/>
            </a:xfrm>
            <a:prstGeom prst="straightConnector1">
              <a:avLst/>
            </a:prstGeom>
            <a:noFill/>
            <a:ln w="9525" cap="flat" cmpd="sng">
              <a:solidFill>
                <a:schemeClr val="dk2"/>
              </a:solidFill>
              <a:prstDash val="solid"/>
              <a:round/>
              <a:headEnd type="none" w="med" len="med"/>
              <a:tailEnd type="none" w="med" len="med"/>
            </a:ln>
          </p:spPr>
        </p:cxnSp>
        <p:cxnSp>
          <p:nvCxnSpPr>
            <p:cNvPr id="82" name="Shape 82"/>
            <p:cNvCxnSpPr/>
            <p:nvPr/>
          </p:nvCxnSpPr>
          <p:spPr>
            <a:xfrm rot="10800000" flipH="1">
              <a:off x="1992986" y="2421024"/>
              <a:ext cx="156000" cy="156000"/>
            </a:xfrm>
            <a:prstGeom prst="straightConnector1">
              <a:avLst/>
            </a:prstGeom>
            <a:noFill/>
            <a:ln w="19050" cap="flat" cmpd="sng">
              <a:solidFill>
                <a:schemeClr val="dk2"/>
              </a:solidFill>
              <a:prstDash val="solid"/>
              <a:round/>
              <a:headEnd type="none" w="med" len="med"/>
              <a:tailEnd type="none" w="med" len="med"/>
            </a:ln>
          </p:spPr>
        </p:cxnSp>
      </p:grpSp>
      <p:sp>
        <p:nvSpPr>
          <p:cNvPr id="83" name="Shape 83"/>
          <p:cNvSpPr/>
          <p:nvPr/>
        </p:nvSpPr>
        <p:spPr>
          <a:xfrm>
            <a:off x="4190289" y="1057410"/>
            <a:ext cx="138600" cy="264300"/>
          </a:xfrm>
          <a:prstGeom prst="triangl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84" name="Shape 84"/>
          <p:cNvCxnSpPr>
            <a:stCxn id="85" idx="6"/>
            <a:endCxn id="85" idx="6"/>
          </p:cNvCxnSpPr>
          <p:nvPr/>
        </p:nvCxnSpPr>
        <p:spPr>
          <a:xfrm>
            <a:off x="4402073" y="936224"/>
            <a:ext cx="0" cy="0"/>
          </a:xfrm>
          <a:prstGeom prst="straightConnector1">
            <a:avLst/>
          </a:prstGeom>
          <a:noFill/>
          <a:ln w="9525" cap="flat" cmpd="sng">
            <a:solidFill>
              <a:schemeClr val="dk2"/>
            </a:solidFill>
            <a:prstDash val="solid"/>
            <a:round/>
            <a:headEnd type="none" w="med" len="med"/>
            <a:tailEnd type="none" w="med" len="med"/>
          </a:ln>
        </p:spPr>
      </p:cxnSp>
      <p:grpSp>
        <p:nvGrpSpPr>
          <p:cNvPr id="86" name="Shape 86"/>
          <p:cNvGrpSpPr/>
          <p:nvPr/>
        </p:nvGrpSpPr>
        <p:grpSpPr>
          <a:xfrm rot="1085334">
            <a:off x="4085965" y="744779"/>
            <a:ext cx="428190" cy="459219"/>
            <a:chOff x="3782796" y="1418151"/>
            <a:chExt cx="428179" cy="459207"/>
          </a:xfrm>
        </p:grpSpPr>
        <p:sp>
          <p:nvSpPr>
            <p:cNvPr id="85" name="Shape 85"/>
            <p:cNvSpPr/>
            <p:nvPr/>
          </p:nvSpPr>
          <p:spPr>
            <a:xfrm rot="-2316020">
              <a:off x="3887970" y="1440957"/>
              <a:ext cx="217830" cy="413595"/>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87" name="Shape 87"/>
            <p:cNvCxnSpPr/>
            <p:nvPr/>
          </p:nvCxnSpPr>
          <p:spPr>
            <a:xfrm rot="10800000" flipH="1">
              <a:off x="4005167" y="1550607"/>
              <a:ext cx="107562" cy="107562"/>
            </a:xfrm>
            <a:prstGeom prst="straightConnector1">
              <a:avLst/>
            </a:prstGeom>
            <a:noFill/>
            <a:ln w="19050" cap="flat" cmpd="sng">
              <a:solidFill>
                <a:schemeClr val="dk2"/>
              </a:solidFill>
              <a:prstDash val="solid"/>
              <a:round/>
              <a:headEnd type="none" w="med" len="med"/>
              <a:tailEnd type="none" w="med" len="med"/>
            </a:ln>
          </p:spPr>
        </p:cxnSp>
      </p:grpSp>
      <p:grpSp>
        <p:nvGrpSpPr>
          <p:cNvPr id="88" name="Shape 88"/>
          <p:cNvGrpSpPr/>
          <p:nvPr/>
        </p:nvGrpSpPr>
        <p:grpSpPr>
          <a:xfrm>
            <a:off x="2392394" y="1852231"/>
            <a:ext cx="465518" cy="391009"/>
            <a:chOff x="2423249" y="1391409"/>
            <a:chExt cx="1489180" cy="1251228"/>
          </a:xfrm>
        </p:grpSpPr>
        <p:grpSp>
          <p:nvGrpSpPr>
            <p:cNvPr id="89" name="Shape 89"/>
            <p:cNvGrpSpPr/>
            <p:nvPr/>
          </p:nvGrpSpPr>
          <p:grpSpPr>
            <a:xfrm>
              <a:off x="2423249" y="1391409"/>
              <a:ext cx="1489180" cy="1251228"/>
              <a:chOff x="2904885" y="1749810"/>
              <a:chExt cx="1105553" cy="1167190"/>
            </a:xfrm>
          </p:grpSpPr>
          <p:grpSp>
            <p:nvGrpSpPr>
              <p:cNvPr id="90" name="Shape 90"/>
              <p:cNvGrpSpPr/>
              <p:nvPr/>
            </p:nvGrpSpPr>
            <p:grpSpPr>
              <a:xfrm>
                <a:off x="2904885" y="1749810"/>
                <a:ext cx="1105553" cy="1167190"/>
                <a:chOff x="2780625" y="1590100"/>
                <a:chExt cx="356400" cy="432950"/>
              </a:xfrm>
            </p:grpSpPr>
            <p:sp>
              <p:nvSpPr>
                <p:cNvPr id="91" name="Shape 91"/>
                <p:cNvSpPr/>
                <p:nvPr/>
              </p:nvSpPr>
              <p:spPr>
                <a:xfrm>
                  <a:off x="2780625" y="1782450"/>
                  <a:ext cx="356400" cy="240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 name="Shape 92"/>
                <p:cNvSpPr/>
                <p:nvPr/>
              </p:nvSpPr>
              <p:spPr>
                <a:xfrm>
                  <a:off x="2780625" y="1590100"/>
                  <a:ext cx="356400" cy="187200"/>
                </a:xfrm>
                <a:prstGeom prst="triangl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93" name="Shape 93"/>
              <p:cNvSpPr/>
              <p:nvPr/>
            </p:nvSpPr>
            <p:spPr>
              <a:xfrm>
                <a:off x="3386660" y="2531100"/>
                <a:ext cx="169500" cy="385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94" name="Shape 94"/>
            <p:cNvSpPr/>
            <p:nvPr/>
          </p:nvSpPr>
          <p:spPr>
            <a:xfrm>
              <a:off x="2566725" y="2112200"/>
              <a:ext cx="273300" cy="2733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 name="Shape 95"/>
            <p:cNvSpPr/>
            <p:nvPr/>
          </p:nvSpPr>
          <p:spPr>
            <a:xfrm>
              <a:off x="3490475" y="2112200"/>
              <a:ext cx="273300" cy="2733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96" name="Shape 96"/>
          <p:cNvGrpSpPr/>
          <p:nvPr/>
        </p:nvGrpSpPr>
        <p:grpSpPr>
          <a:xfrm>
            <a:off x="5534626" y="3148686"/>
            <a:ext cx="187110" cy="1419803"/>
            <a:chOff x="4233350" y="2787925"/>
            <a:chExt cx="231600" cy="1757400"/>
          </a:xfrm>
        </p:grpSpPr>
        <p:grpSp>
          <p:nvGrpSpPr>
            <p:cNvPr id="97" name="Shape 97"/>
            <p:cNvGrpSpPr/>
            <p:nvPr/>
          </p:nvGrpSpPr>
          <p:grpSpPr>
            <a:xfrm>
              <a:off x="4233350" y="3288625"/>
              <a:ext cx="231600" cy="1256700"/>
              <a:chOff x="4072925" y="3279725"/>
              <a:chExt cx="231600" cy="1256700"/>
            </a:xfrm>
          </p:grpSpPr>
          <p:sp>
            <p:nvSpPr>
              <p:cNvPr id="98" name="Shape 98"/>
              <p:cNvSpPr/>
              <p:nvPr/>
            </p:nvSpPr>
            <p:spPr>
              <a:xfrm>
                <a:off x="4072925" y="3279725"/>
                <a:ext cx="231600" cy="1256700"/>
              </a:xfrm>
              <a:prstGeom prst="triangle">
                <a:avLst>
                  <a:gd name="adj" fmla="val 50000"/>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99" name="Shape 99"/>
              <p:cNvCxnSpPr>
                <a:stCxn id="98" idx="0"/>
                <a:endCxn id="98" idx="3"/>
              </p:cNvCxnSpPr>
              <p:nvPr/>
            </p:nvCxnSpPr>
            <p:spPr>
              <a:xfrm>
                <a:off x="4188725" y="3279725"/>
                <a:ext cx="0" cy="1256700"/>
              </a:xfrm>
              <a:prstGeom prst="straightConnector1">
                <a:avLst/>
              </a:prstGeom>
              <a:noFill/>
              <a:ln w="9525" cap="flat" cmpd="sng">
                <a:solidFill>
                  <a:srgbClr val="000000"/>
                </a:solidFill>
                <a:prstDash val="solid"/>
                <a:round/>
                <a:headEnd type="none" w="med" len="med"/>
                <a:tailEnd type="none" w="med" len="med"/>
              </a:ln>
            </p:spPr>
          </p:cxnSp>
        </p:grpSp>
        <p:sp>
          <p:nvSpPr>
            <p:cNvPr id="100" name="Shape 100"/>
            <p:cNvSpPr/>
            <p:nvPr/>
          </p:nvSpPr>
          <p:spPr>
            <a:xfrm>
              <a:off x="4291250" y="2787925"/>
              <a:ext cx="115800" cy="5007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01" name="Shape 101"/>
          <p:cNvGrpSpPr/>
          <p:nvPr/>
        </p:nvGrpSpPr>
        <p:grpSpPr>
          <a:xfrm>
            <a:off x="1926894" y="2625056"/>
            <a:ext cx="465518" cy="391009"/>
            <a:chOff x="2423249" y="1391409"/>
            <a:chExt cx="1489180" cy="1251228"/>
          </a:xfrm>
        </p:grpSpPr>
        <p:grpSp>
          <p:nvGrpSpPr>
            <p:cNvPr id="102" name="Shape 102"/>
            <p:cNvGrpSpPr/>
            <p:nvPr/>
          </p:nvGrpSpPr>
          <p:grpSpPr>
            <a:xfrm>
              <a:off x="2423249" y="1391409"/>
              <a:ext cx="1489180" cy="1251228"/>
              <a:chOff x="2904885" y="1749810"/>
              <a:chExt cx="1105553" cy="1167190"/>
            </a:xfrm>
          </p:grpSpPr>
          <p:grpSp>
            <p:nvGrpSpPr>
              <p:cNvPr id="103" name="Shape 103"/>
              <p:cNvGrpSpPr/>
              <p:nvPr/>
            </p:nvGrpSpPr>
            <p:grpSpPr>
              <a:xfrm>
                <a:off x="2904885" y="1749810"/>
                <a:ext cx="1105553" cy="1167190"/>
                <a:chOff x="2780625" y="1590100"/>
                <a:chExt cx="356400" cy="432950"/>
              </a:xfrm>
            </p:grpSpPr>
            <p:sp>
              <p:nvSpPr>
                <p:cNvPr id="104" name="Shape 104"/>
                <p:cNvSpPr/>
                <p:nvPr/>
              </p:nvSpPr>
              <p:spPr>
                <a:xfrm>
                  <a:off x="2780625" y="1782450"/>
                  <a:ext cx="356400" cy="240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 name="Shape 105"/>
                <p:cNvSpPr/>
                <p:nvPr/>
              </p:nvSpPr>
              <p:spPr>
                <a:xfrm>
                  <a:off x="2780625" y="1590100"/>
                  <a:ext cx="356400" cy="187200"/>
                </a:xfrm>
                <a:prstGeom prst="triangl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06" name="Shape 106"/>
              <p:cNvSpPr/>
              <p:nvPr/>
            </p:nvSpPr>
            <p:spPr>
              <a:xfrm>
                <a:off x="3386660" y="2531100"/>
                <a:ext cx="169500" cy="385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07" name="Shape 107"/>
            <p:cNvSpPr/>
            <p:nvPr/>
          </p:nvSpPr>
          <p:spPr>
            <a:xfrm>
              <a:off x="2566725" y="2112200"/>
              <a:ext cx="273300" cy="2733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8" name="Shape 108"/>
            <p:cNvSpPr/>
            <p:nvPr/>
          </p:nvSpPr>
          <p:spPr>
            <a:xfrm>
              <a:off x="3490475" y="2112200"/>
              <a:ext cx="273300" cy="2733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09" name="Shape 109"/>
          <p:cNvGrpSpPr/>
          <p:nvPr/>
        </p:nvGrpSpPr>
        <p:grpSpPr>
          <a:xfrm>
            <a:off x="2269394" y="3422431"/>
            <a:ext cx="465518" cy="391009"/>
            <a:chOff x="2423249" y="1391409"/>
            <a:chExt cx="1489180" cy="1251228"/>
          </a:xfrm>
        </p:grpSpPr>
        <p:grpSp>
          <p:nvGrpSpPr>
            <p:cNvPr id="110" name="Shape 110"/>
            <p:cNvGrpSpPr/>
            <p:nvPr/>
          </p:nvGrpSpPr>
          <p:grpSpPr>
            <a:xfrm>
              <a:off x="2423249" y="1391409"/>
              <a:ext cx="1489180" cy="1251228"/>
              <a:chOff x="2904885" y="1749810"/>
              <a:chExt cx="1105553" cy="1167190"/>
            </a:xfrm>
          </p:grpSpPr>
          <p:grpSp>
            <p:nvGrpSpPr>
              <p:cNvPr id="111" name="Shape 111"/>
              <p:cNvGrpSpPr/>
              <p:nvPr/>
            </p:nvGrpSpPr>
            <p:grpSpPr>
              <a:xfrm>
                <a:off x="2904885" y="1749810"/>
                <a:ext cx="1105553" cy="1167190"/>
                <a:chOff x="2780625" y="1590100"/>
                <a:chExt cx="356400" cy="432950"/>
              </a:xfrm>
            </p:grpSpPr>
            <p:sp>
              <p:nvSpPr>
                <p:cNvPr id="112" name="Shape 112"/>
                <p:cNvSpPr/>
                <p:nvPr/>
              </p:nvSpPr>
              <p:spPr>
                <a:xfrm>
                  <a:off x="2780625" y="1782450"/>
                  <a:ext cx="356400" cy="240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 name="Shape 113"/>
                <p:cNvSpPr/>
                <p:nvPr/>
              </p:nvSpPr>
              <p:spPr>
                <a:xfrm>
                  <a:off x="2780625" y="1590100"/>
                  <a:ext cx="356400" cy="187200"/>
                </a:xfrm>
                <a:prstGeom prst="triangl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14" name="Shape 114"/>
              <p:cNvSpPr/>
              <p:nvPr/>
            </p:nvSpPr>
            <p:spPr>
              <a:xfrm>
                <a:off x="3386660" y="2531100"/>
                <a:ext cx="169500" cy="385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15" name="Shape 115"/>
            <p:cNvSpPr/>
            <p:nvPr/>
          </p:nvSpPr>
          <p:spPr>
            <a:xfrm>
              <a:off x="2566725" y="2112200"/>
              <a:ext cx="273300" cy="2733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a:off x="3490475" y="2112200"/>
              <a:ext cx="273300" cy="2733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17" name="Shape 117"/>
          <p:cNvSpPr/>
          <p:nvPr/>
        </p:nvSpPr>
        <p:spPr>
          <a:xfrm rot="-3893587">
            <a:off x="5048637" y="93897"/>
            <a:ext cx="1650216" cy="6915598"/>
          </a:xfrm>
          <a:prstGeom prst="triangle">
            <a:avLst>
              <a:gd name="adj" fmla="val 56637"/>
            </a:avLst>
          </a:prstGeom>
          <a:solidFill>
            <a:srgbClr val="00FFFF">
              <a:alpha val="196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 name="Shape 118"/>
          <p:cNvSpPr/>
          <p:nvPr/>
        </p:nvSpPr>
        <p:spPr>
          <a:xfrm>
            <a:off x="614324" y="1327469"/>
            <a:ext cx="138590" cy="264354"/>
          </a:xfrm>
          <a:prstGeom prst="triangl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119" name="Shape 119"/>
          <p:cNvCxnSpPr>
            <a:stCxn id="120" idx="6"/>
            <a:endCxn id="120" idx="6"/>
          </p:cNvCxnSpPr>
          <p:nvPr/>
        </p:nvCxnSpPr>
        <p:spPr>
          <a:xfrm>
            <a:off x="746791" y="1217957"/>
            <a:ext cx="0" cy="0"/>
          </a:xfrm>
          <a:prstGeom prst="straightConnector1">
            <a:avLst/>
          </a:prstGeom>
          <a:noFill/>
          <a:ln w="9525" cap="flat" cmpd="sng">
            <a:solidFill>
              <a:schemeClr val="dk2"/>
            </a:solidFill>
            <a:prstDash val="solid"/>
            <a:round/>
            <a:headEnd type="none" w="med" len="med"/>
            <a:tailEnd type="none" w="med" len="med"/>
          </a:ln>
        </p:spPr>
      </p:cxnSp>
      <p:grpSp>
        <p:nvGrpSpPr>
          <p:cNvPr id="121" name="Shape 121"/>
          <p:cNvGrpSpPr/>
          <p:nvPr/>
        </p:nvGrpSpPr>
        <p:grpSpPr>
          <a:xfrm rot="-633019">
            <a:off x="477148" y="1122897"/>
            <a:ext cx="466863" cy="395499"/>
            <a:chOff x="490467" y="1122929"/>
            <a:chExt cx="466860" cy="395497"/>
          </a:xfrm>
        </p:grpSpPr>
        <p:sp>
          <p:nvSpPr>
            <p:cNvPr id="120" name="Shape 120"/>
            <p:cNvSpPr/>
            <p:nvPr/>
          </p:nvSpPr>
          <p:spPr>
            <a:xfrm rot="-3601537">
              <a:off x="615010" y="1113922"/>
              <a:ext cx="217775" cy="413512"/>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122" name="Shape 122"/>
            <p:cNvCxnSpPr/>
            <p:nvPr/>
          </p:nvCxnSpPr>
          <p:spPr>
            <a:xfrm rot="10800000" flipH="1">
              <a:off x="721900" y="1210878"/>
              <a:ext cx="71984" cy="125972"/>
            </a:xfrm>
            <a:prstGeom prst="straightConnector1">
              <a:avLst/>
            </a:prstGeom>
            <a:noFill/>
            <a:ln w="19050" cap="flat" cmpd="sng">
              <a:solidFill>
                <a:schemeClr val="dk2"/>
              </a:solidFill>
              <a:prstDash val="solid"/>
              <a:round/>
              <a:headEnd type="none" w="med" len="med"/>
              <a:tailEnd type="none" w="med" len="med"/>
            </a:ln>
          </p:spPr>
        </p:cxnSp>
      </p:grpSp>
      <p:sp>
        <p:nvSpPr>
          <p:cNvPr id="123" name="Shape 123"/>
          <p:cNvSpPr/>
          <p:nvPr/>
        </p:nvSpPr>
        <p:spPr>
          <a:xfrm rot="-9615837">
            <a:off x="775816" y="-980356"/>
            <a:ext cx="731149" cy="2254936"/>
          </a:xfrm>
          <a:prstGeom prst="triangle">
            <a:avLst>
              <a:gd name="adj" fmla="val 50000"/>
            </a:avLst>
          </a:prstGeom>
          <a:solidFill>
            <a:srgbClr val="FF0000">
              <a:alpha val="2500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4" name="Shape 124"/>
          <p:cNvSpPr/>
          <p:nvPr/>
        </p:nvSpPr>
        <p:spPr>
          <a:xfrm rot="-6903363">
            <a:off x="5531675" y="-1528049"/>
            <a:ext cx="901761" cy="3441304"/>
          </a:xfrm>
          <a:prstGeom prst="triangle">
            <a:avLst>
              <a:gd name="adj" fmla="val 50000"/>
            </a:avLst>
          </a:prstGeom>
          <a:solidFill>
            <a:srgbClr val="FF0000">
              <a:alpha val="2500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5" name="Shape 125"/>
          <p:cNvSpPr/>
          <p:nvPr/>
        </p:nvSpPr>
        <p:spPr>
          <a:xfrm rot="-8100000">
            <a:off x="4811609" y="-1533806"/>
            <a:ext cx="1403466" cy="6924414"/>
          </a:xfrm>
          <a:prstGeom prst="triangle">
            <a:avLst>
              <a:gd name="adj" fmla="val 50000"/>
            </a:avLst>
          </a:prstGeom>
          <a:solidFill>
            <a:srgbClr val="FF0000">
              <a:alpha val="2500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6" name="Shape 126"/>
          <p:cNvSpPr/>
          <p:nvPr/>
        </p:nvSpPr>
        <p:spPr>
          <a:xfrm rot="-8100000">
            <a:off x="8222422" y="846078"/>
            <a:ext cx="763251" cy="2517159"/>
          </a:xfrm>
          <a:prstGeom prst="triangle">
            <a:avLst>
              <a:gd name="adj" fmla="val 50000"/>
            </a:avLst>
          </a:prstGeom>
          <a:solidFill>
            <a:srgbClr val="FF0000">
              <a:alpha val="2500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7" name="Shape 127"/>
          <p:cNvSpPr/>
          <p:nvPr/>
        </p:nvSpPr>
        <p:spPr>
          <a:xfrm>
            <a:off x="980875" y="1091092"/>
            <a:ext cx="1193100" cy="1012200"/>
          </a:xfrm>
          <a:prstGeom prst="triangle">
            <a:avLst>
              <a:gd name="adj" fmla="val 50000"/>
            </a:avLst>
          </a:prstGeom>
          <a:solidFill>
            <a:srgbClr val="6AA84F"/>
          </a:solidFill>
          <a:ln w="952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8" name="Shape 128"/>
          <p:cNvSpPr/>
          <p:nvPr/>
        </p:nvSpPr>
        <p:spPr>
          <a:xfrm>
            <a:off x="1421880" y="1105125"/>
            <a:ext cx="315900" cy="273300"/>
          </a:xfrm>
          <a:prstGeom prst="triangle">
            <a:avLst>
              <a:gd name="adj" fmla="val 5000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9" name="Shape 129"/>
          <p:cNvSpPr/>
          <p:nvPr/>
        </p:nvSpPr>
        <p:spPr>
          <a:xfrm rot="10800000">
            <a:off x="1431399" y="1378425"/>
            <a:ext cx="92700" cy="80100"/>
          </a:xfrm>
          <a:prstGeom prst="triangle">
            <a:avLst>
              <a:gd name="adj" fmla="val 50000"/>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0" name="Shape 130"/>
          <p:cNvSpPr/>
          <p:nvPr/>
        </p:nvSpPr>
        <p:spPr>
          <a:xfrm rot="10800000">
            <a:off x="1531074" y="1378425"/>
            <a:ext cx="92700" cy="80100"/>
          </a:xfrm>
          <a:prstGeom prst="triangle">
            <a:avLst>
              <a:gd name="adj" fmla="val 50000"/>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1" name="Shape 131"/>
          <p:cNvSpPr/>
          <p:nvPr/>
        </p:nvSpPr>
        <p:spPr>
          <a:xfrm rot="10800000">
            <a:off x="1618861" y="1378425"/>
            <a:ext cx="92700" cy="80100"/>
          </a:xfrm>
          <a:prstGeom prst="triangle">
            <a:avLst>
              <a:gd name="adj" fmla="val 50000"/>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32" name="Shape 132"/>
          <p:cNvGrpSpPr/>
          <p:nvPr/>
        </p:nvGrpSpPr>
        <p:grpSpPr>
          <a:xfrm>
            <a:off x="423310" y="-836413"/>
            <a:ext cx="4540800" cy="4540800"/>
            <a:chOff x="423310" y="-2893813"/>
            <a:chExt cx="4540800" cy="4540800"/>
          </a:xfrm>
        </p:grpSpPr>
        <p:grpSp>
          <p:nvGrpSpPr>
            <p:cNvPr id="133" name="Shape 133"/>
            <p:cNvGrpSpPr/>
            <p:nvPr/>
          </p:nvGrpSpPr>
          <p:grpSpPr>
            <a:xfrm>
              <a:off x="509848" y="1091088"/>
              <a:ext cx="428180" cy="500736"/>
              <a:chOff x="1670475" y="2228920"/>
              <a:chExt cx="621000" cy="726230"/>
            </a:xfrm>
          </p:grpSpPr>
          <p:sp>
            <p:nvSpPr>
              <p:cNvPr id="134" name="Shape 134"/>
              <p:cNvSpPr/>
              <p:nvPr/>
            </p:nvSpPr>
            <p:spPr>
              <a:xfrm>
                <a:off x="1822000" y="2571750"/>
                <a:ext cx="201000" cy="383400"/>
              </a:xfrm>
              <a:prstGeom prst="triangl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5" name="Shape 135"/>
              <p:cNvSpPr/>
              <p:nvPr/>
            </p:nvSpPr>
            <p:spPr>
              <a:xfrm rot="-2316020">
                <a:off x="1823013" y="2261996"/>
                <a:ext cx="315924" cy="599848"/>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136" name="Shape 136"/>
              <p:cNvCxnSpPr>
                <a:stCxn id="135" idx="6"/>
                <a:endCxn id="135" idx="6"/>
              </p:cNvCxnSpPr>
              <p:nvPr/>
            </p:nvCxnSpPr>
            <p:spPr>
              <a:xfrm>
                <a:off x="2104425" y="2463370"/>
                <a:ext cx="0" cy="0"/>
              </a:xfrm>
              <a:prstGeom prst="straightConnector1">
                <a:avLst/>
              </a:prstGeom>
              <a:noFill/>
              <a:ln w="9525" cap="flat" cmpd="sng">
                <a:solidFill>
                  <a:schemeClr val="dk2"/>
                </a:solidFill>
                <a:prstDash val="solid"/>
                <a:round/>
                <a:headEnd type="none" w="med" len="med"/>
                <a:tailEnd type="none" w="med" len="med"/>
              </a:ln>
            </p:spPr>
          </p:cxnSp>
          <p:cxnSp>
            <p:nvCxnSpPr>
              <p:cNvPr id="137" name="Shape 137"/>
              <p:cNvCxnSpPr/>
              <p:nvPr/>
            </p:nvCxnSpPr>
            <p:spPr>
              <a:xfrm rot="10800000" flipH="1">
                <a:off x="1992986" y="2421024"/>
                <a:ext cx="156000" cy="156000"/>
              </a:xfrm>
              <a:prstGeom prst="straightConnector1">
                <a:avLst/>
              </a:prstGeom>
              <a:noFill/>
              <a:ln w="19050" cap="flat" cmpd="sng">
                <a:solidFill>
                  <a:schemeClr val="dk2"/>
                </a:solidFill>
                <a:prstDash val="solid"/>
                <a:round/>
                <a:headEnd type="none" w="med" len="med"/>
                <a:tailEnd type="none" w="med" len="med"/>
              </a:ln>
            </p:spPr>
          </p:cxnSp>
        </p:grpSp>
        <p:sp>
          <p:nvSpPr>
            <p:cNvPr id="138" name="Shape 138"/>
            <p:cNvSpPr/>
            <p:nvPr/>
          </p:nvSpPr>
          <p:spPr>
            <a:xfrm rot="-8100000">
              <a:off x="2121166" y="-3261699"/>
              <a:ext cx="1145089" cy="5276572"/>
            </a:xfrm>
            <a:prstGeom prst="triangle">
              <a:avLst>
                <a:gd name="adj" fmla="val 50000"/>
              </a:avLst>
            </a:prstGeom>
            <a:solidFill>
              <a:srgbClr val="FF0000">
                <a:alpha val="2500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39" name="Shape 139"/>
          <p:cNvSpPr txBox="1"/>
          <p:nvPr/>
        </p:nvSpPr>
        <p:spPr>
          <a:xfrm>
            <a:off x="5193475" y="4501611"/>
            <a:ext cx="869400" cy="2733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900"/>
              <a:t>P2MP Base</a:t>
            </a:r>
            <a:endParaRPr sz="900"/>
          </a:p>
        </p:txBody>
      </p:sp>
      <p:sp>
        <p:nvSpPr>
          <p:cNvPr id="140" name="Shape 140"/>
          <p:cNvSpPr txBox="1"/>
          <p:nvPr/>
        </p:nvSpPr>
        <p:spPr>
          <a:xfrm>
            <a:off x="2067450" y="3813461"/>
            <a:ext cx="869400" cy="27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t>P2MP CPE 3</a:t>
            </a:r>
            <a:endParaRPr sz="900"/>
          </a:p>
        </p:txBody>
      </p:sp>
      <p:sp>
        <p:nvSpPr>
          <p:cNvPr id="141" name="Shape 141"/>
          <p:cNvSpPr txBox="1"/>
          <p:nvPr/>
        </p:nvSpPr>
        <p:spPr>
          <a:xfrm>
            <a:off x="1724950" y="3016086"/>
            <a:ext cx="869400" cy="27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t>P2MP CPE 2</a:t>
            </a:r>
            <a:endParaRPr sz="900"/>
          </a:p>
        </p:txBody>
      </p:sp>
      <p:sp>
        <p:nvSpPr>
          <p:cNvPr id="142" name="Shape 142"/>
          <p:cNvSpPr txBox="1"/>
          <p:nvPr/>
        </p:nvSpPr>
        <p:spPr>
          <a:xfrm>
            <a:off x="2190450" y="2218711"/>
            <a:ext cx="869400" cy="27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t>P2MP CPE 1</a:t>
            </a:r>
            <a:endParaRPr sz="900"/>
          </a:p>
        </p:txBody>
      </p:sp>
      <p:sp>
        <p:nvSpPr>
          <p:cNvPr id="143" name="Shape 143"/>
          <p:cNvSpPr txBox="1"/>
          <p:nvPr/>
        </p:nvSpPr>
        <p:spPr>
          <a:xfrm>
            <a:off x="248925" y="3650913"/>
            <a:ext cx="869400" cy="27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t>FSS 6</a:t>
            </a:r>
            <a:endParaRPr sz="900"/>
          </a:p>
        </p:txBody>
      </p:sp>
      <p:sp>
        <p:nvSpPr>
          <p:cNvPr id="144" name="Shape 144"/>
          <p:cNvSpPr txBox="1"/>
          <p:nvPr/>
        </p:nvSpPr>
        <p:spPr>
          <a:xfrm>
            <a:off x="248925" y="1591813"/>
            <a:ext cx="869400" cy="27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t>FSS 1</a:t>
            </a:r>
            <a:endParaRPr sz="900"/>
          </a:p>
        </p:txBody>
      </p:sp>
      <p:sp>
        <p:nvSpPr>
          <p:cNvPr id="145" name="Shape 145"/>
          <p:cNvSpPr txBox="1"/>
          <p:nvPr/>
        </p:nvSpPr>
        <p:spPr>
          <a:xfrm>
            <a:off x="3824880" y="1237752"/>
            <a:ext cx="869400" cy="27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t>FSS 2</a:t>
            </a:r>
            <a:endParaRPr sz="900"/>
          </a:p>
        </p:txBody>
      </p:sp>
      <p:sp>
        <p:nvSpPr>
          <p:cNvPr id="146" name="Shape 146"/>
          <p:cNvSpPr txBox="1"/>
          <p:nvPr/>
        </p:nvSpPr>
        <p:spPr>
          <a:xfrm>
            <a:off x="2496943" y="4717511"/>
            <a:ext cx="869400" cy="27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t>FSS 5</a:t>
            </a:r>
            <a:endParaRPr sz="900"/>
          </a:p>
        </p:txBody>
      </p:sp>
      <p:sp>
        <p:nvSpPr>
          <p:cNvPr id="147" name="Shape 147"/>
          <p:cNvSpPr txBox="1"/>
          <p:nvPr/>
        </p:nvSpPr>
        <p:spPr>
          <a:xfrm>
            <a:off x="7180963" y="3346938"/>
            <a:ext cx="869400" cy="27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t>FSS 4</a:t>
            </a:r>
            <a:endParaRPr sz="900"/>
          </a:p>
        </p:txBody>
      </p:sp>
      <p:sp>
        <p:nvSpPr>
          <p:cNvPr id="148" name="Shape 148"/>
          <p:cNvSpPr/>
          <p:nvPr/>
        </p:nvSpPr>
        <p:spPr>
          <a:xfrm>
            <a:off x="7729356" y="987003"/>
            <a:ext cx="138600" cy="264300"/>
          </a:xfrm>
          <a:prstGeom prst="triangl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49" name="Shape 149"/>
          <p:cNvGrpSpPr/>
          <p:nvPr/>
        </p:nvGrpSpPr>
        <p:grpSpPr>
          <a:xfrm rot="1085334">
            <a:off x="7625019" y="674357"/>
            <a:ext cx="428111" cy="459312"/>
            <a:chOff x="3782796" y="1418152"/>
            <a:chExt cx="428100" cy="459300"/>
          </a:xfrm>
        </p:grpSpPr>
        <p:sp>
          <p:nvSpPr>
            <p:cNvPr id="150" name="Shape 150"/>
            <p:cNvSpPr/>
            <p:nvPr/>
          </p:nvSpPr>
          <p:spPr>
            <a:xfrm rot="-2317369">
              <a:off x="3887985" y="1440949"/>
              <a:ext cx="217722" cy="413705"/>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151" name="Shape 151"/>
            <p:cNvCxnSpPr/>
            <p:nvPr/>
          </p:nvCxnSpPr>
          <p:spPr>
            <a:xfrm rot="10800000" flipH="1">
              <a:off x="4005167" y="1550469"/>
              <a:ext cx="107700" cy="107700"/>
            </a:xfrm>
            <a:prstGeom prst="straightConnector1">
              <a:avLst/>
            </a:prstGeom>
            <a:noFill/>
            <a:ln w="19050" cap="flat" cmpd="sng">
              <a:solidFill>
                <a:schemeClr val="dk2"/>
              </a:solidFill>
              <a:prstDash val="solid"/>
              <a:round/>
              <a:headEnd type="none" w="med" len="med"/>
              <a:tailEnd type="none" w="med" len="med"/>
            </a:ln>
          </p:spPr>
        </p:cxnSp>
      </p:grpSp>
      <p:sp>
        <p:nvSpPr>
          <p:cNvPr id="152" name="Shape 152"/>
          <p:cNvSpPr/>
          <p:nvPr/>
        </p:nvSpPr>
        <p:spPr>
          <a:xfrm rot="-6903363">
            <a:off x="9070742" y="-1598456"/>
            <a:ext cx="901761" cy="3441304"/>
          </a:xfrm>
          <a:prstGeom prst="triangle">
            <a:avLst>
              <a:gd name="adj" fmla="val 50000"/>
            </a:avLst>
          </a:prstGeom>
          <a:solidFill>
            <a:srgbClr val="FF0000">
              <a:alpha val="2500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3" name="Shape 153"/>
          <p:cNvSpPr txBox="1"/>
          <p:nvPr/>
        </p:nvSpPr>
        <p:spPr>
          <a:xfrm>
            <a:off x="7363946" y="1167345"/>
            <a:ext cx="869400" cy="27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t>FSS 3</a:t>
            </a:r>
            <a:endParaRPr sz="9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375102" y="495298"/>
            <a:ext cx="8229600" cy="649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Calculation of Co-channel Interference from P2MP into FSS</a:t>
            </a:r>
            <a:endParaRPr/>
          </a:p>
        </p:txBody>
      </p:sp>
      <p:sp>
        <p:nvSpPr>
          <p:cNvPr id="159" name="Shape 159"/>
          <p:cNvSpPr txBox="1">
            <a:spLocks noGrp="1"/>
          </p:cNvSpPr>
          <p:nvPr>
            <p:ph type="body" idx="1"/>
          </p:nvPr>
        </p:nvSpPr>
        <p:spPr>
          <a:xfrm>
            <a:off x="375101" y="1102175"/>
            <a:ext cx="8229600" cy="3428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Assume </a:t>
            </a:r>
            <a:r>
              <a:rPr lang="en" i="1"/>
              <a:t>n</a:t>
            </a:r>
            <a:r>
              <a:rPr lang="en"/>
              <a:t> P2MP transmitters operating within C-band, with conducted power spectral densities of </a:t>
            </a:r>
            <a:r>
              <a:rPr lang="en" i="1"/>
              <a:t>PSD</a:t>
            </a:r>
            <a:r>
              <a:rPr lang="en" i="1" baseline="-25000"/>
              <a:t>i</a:t>
            </a:r>
            <a:r>
              <a:rPr lang="en" i="1"/>
              <a:t> </a:t>
            </a:r>
            <a:r>
              <a:rPr lang="en"/>
              <a:t>(in dBm/MHz). The aggregate interference power spectral density </a:t>
            </a:r>
            <a:r>
              <a:rPr lang="en" i="1"/>
              <a:t>IPSD</a:t>
            </a:r>
            <a:r>
              <a:rPr lang="en" i="1" baseline="-25000"/>
              <a:t>j</a:t>
            </a:r>
            <a:r>
              <a:rPr lang="en"/>
              <a:t> (dBm/MHz) received by FSS station </a:t>
            </a:r>
            <a:r>
              <a:rPr lang="en" i="1"/>
              <a:t>j</a:t>
            </a:r>
            <a:r>
              <a:rPr lang="en"/>
              <a:t> is:</a:t>
            </a:r>
            <a:endParaRPr/>
          </a:p>
          <a:p>
            <a:pPr marL="0" lvl="0" indent="0">
              <a:spcBef>
                <a:spcPts val="0"/>
              </a:spcBef>
              <a:spcAft>
                <a:spcPts val="0"/>
              </a:spcAft>
              <a:buNone/>
            </a:pPr>
            <a:endParaRPr/>
          </a:p>
          <a:p>
            <a:pPr marL="0" lvl="0" indent="0" algn="ctr" rtl="0">
              <a:spcBef>
                <a:spcPts val="0"/>
              </a:spcBef>
              <a:spcAft>
                <a:spcPts val="0"/>
              </a:spcAft>
              <a:buNone/>
            </a:pPr>
            <a:r>
              <a:rPr lang="en" sz="2400" i="1"/>
              <a:t>IPSD</a:t>
            </a:r>
            <a:r>
              <a:rPr lang="en" sz="2400" i="1" baseline="-25000"/>
              <a:t>j</a:t>
            </a:r>
            <a:r>
              <a:rPr lang="en" sz="2400" i="1"/>
              <a:t> </a:t>
            </a:r>
            <a:r>
              <a:rPr lang="en" sz="2400"/>
              <a:t>= ∑(</a:t>
            </a:r>
            <a:r>
              <a:rPr lang="en" i="1"/>
              <a:t>PSD</a:t>
            </a:r>
            <a:r>
              <a:rPr lang="en" i="1" baseline="-25000"/>
              <a:t>i</a:t>
            </a:r>
            <a:r>
              <a:rPr lang="en"/>
              <a:t>  + </a:t>
            </a:r>
            <a:r>
              <a:rPr lang="en" i="1"/>
              <a:t>GT</a:t>
            </a:r>
            <a:r>
              <a:rPr lang="en" i="1" baseline="-25000"/>
              <a:t>i,j</a:t>
            </a:r>
            <a:r>
              <a:rPr lang="en"/>
              <a:t> − </a:t>
            </a:r>
            <a:r>
              <a:rPr lang="en" i="1"/>
              <a:t>PL</a:t>
            </a:r>
            <a:r>
              <a:rPr lang="en" i="1" baseline="-25000"/>
              <a:t>i,j</a:t>
            </a:r>
            <a:r>
              <a:rPr lang="en" i="1"/>
              <a:t> + GR</a:t>
            </a:r>
            <a:r>
              <a:rPr lang="en" i="1" baseline="-25000"/>
              <a:t>i,j</a:t>
            </a:r>
            <a:r>
              <a:rPr lang="en"/>
              <a:t>),</a:t>
            </a:r>
            <a:endParaRPr/>
          </a:p>
          <a:p>
            <a:pPr marL="0" lvl="0" indent="0" algn="ctr" rtl="0">
              <a:spcBef>
                <a:spcPts val="0"/>
              </a:spcBef>
              <a:spcAft>
                <a:spcPts val="0"/>
              </a:spcAft>
              <a:buNone/>
            </a:pPr>
            <a:endParaRPr/>
          </a:p>
          <a:p>
            <a:pPr marL="0" lvl="0" indent="0" rtl="0">
              <a:spcBef>
                <a:spcPts val="0"/>
              </a:spcBef>
              <a:spcAft>
                <a:spcPts val="0"/>
              </a:spcAft>
              <a:buNone/>
            </a:pPr>
            <a:r>
              <a:rPr lang="en"/>
              <a:t>where:</a:t>
            </a:r>
            <a:br>
              <a:rPr lang="en"/>
            </a:br>
            <a:r>
              <a:rPr lang="en" i="1"/>
              <a:t>GT</a:t>
            </a:r>
            <a:r>
              <a:rPr lang="en" i="1" baseline="-25000"/>
              <a:t>i,j</a:t>
            </a:r>
            <a:r>
              <a:rPr lang="en"/>
              <a:t> 	= Gain of P2MP antenna </a:t>
            </a:r>
            <a:r>
              <a:rPr lang="en" i="1"/>
              <a:t>i</a:t>
            </a:r>
            <a:r>
              <a:rPr lang="en"/>
              <a:t> in the direction of FSS earth station </a:t>
            </a:r>
            <a:r>
              <a:rPr lang="en" i="1"/>
              <a:t>j</a:t>
            </a:r>
            <a:endParaRPr i="1"/>
          </a:p>
          <a:p>
            <a:pPr marL="0" lvl="0" indent="0" rtl="0">
              <a:spcBef>
                <a:spcPts val="0"/>
              </a:spcBef>
              <a:spcAft>
                <a:spcPts val="0"/>
              </a:spcAft>
              <a:buNone/>
            </a:pPr>
            <a:r>
              <a:rPr lang="en" i="1"/>
              <a:t>PL</a:t>
            </a:r>
            <a:r>
              <a:rPr lang="en" i="1" baseline="-25000"/>
              <a:t>i,j</a:t>
            </a:r>
            <a:r>
              <a:rPr lang="en"/>
              <a:t> 	= Propagation loss from P2MP station </a:t>
            </a:r>
            <a:r>
              <a:rPr lang="en" i="1"/>
              <a:t>i</a:t>
            </a:r>
            <a:r>
              <a:rPr lang="en"/>
              <a:t> to FSS earth station </a:t>
            </a:r>
            <a:r>
              <a:rPr lang="en" i="1"/>
              <a:t>j</a:t>
            </a:r>
            <a:endParaRPr i="1"/>
          </a:p>
          <a:p>
            <a:pPr marL="0" lvl="0" indent="0">
              <a:spcBef>
                <a:spcPts val="0"/>
              </a:spcBef>
              <a:spcAft>
                <a:spcPts val="0"/>
              </a:spcAft>
              <a:buNone/>
            </a:pPr>
            <a:r>
              <a:rPr lang="en" i="1"/>
              <a:t>GR</a:t>
            </a:r>
            <a:r>
              <a:rPr lang="en" i="1" baseline="-25000"/>
              <a:t>i,j</a:t>
            </a:r>
            <a:r>
              <a:rPr lang="en"/>
              <a:t> 	= Gain of FSS earth station </a:t>
            </a:r>
            <a:r>
              <a:rPr lang="en" i="1"/>
              <a:t>j</a:t>
            </a:r>
            <a:r>
              <a:rPr lang="en"/>
              <a:t>’s antenna in the direction of P2MP station </a:t>
            </a:r>
            <a:r>
              <a:rPr lang="en" i="1"/>
              <a:t>i</a:t>
            </a:r>
            <a:endParaRPr/>
          </a:p>
          <a:p>
            <a:pPr marL="0" lvl="0" indent="0">
              <a:spcBef>
                <a:spcPts val="0"/>
              </a:spcBef>
              <a:spcAft>
                <a:spcPts val="0"/>
              </a:spcAft>
              <a:buNone/>
            </a:pPr>
            <a:endParaRPr/>
          </a:p>
        </p:txBody>
      </p:sp>
      <p:sp>
        <p:nvSpPr>
          <p:cNvPr id="160" name="Shape 160"/>
          <p:cNvSpPr txBox="1">
            <a:spLocks noGrp="1"/>
          </p:cNvSpPr>
          <p:nvPr>
            <p:ph type="sldNum" idx="12"/>
          </p:nvPr>
        </p:nvSpPr>
        <p:spPr>
          <a:xfrm>
            <a:off x="8556775" y="4870275"/>
            <a:ext cx="548700" cy="273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6</a:t>
            </a:fld>
            <a:endParaRPr/>
          </a:p>
        </p:txBody>
      </p:sp>
      <p:sp>
        <p:nvSpPr>
          <p:cNvPr id="161" name="Shape 161"/>
          <p:cNvSpPr txBox="1"/>
          <p:nvPr/>
        </p:nvSpPr>
        <p:spPr>
          <a:xfrm>
            <a:off x="3419309" y="2560942"/>
            <a:ext cx="588300" cy="2733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1000" i="1"/>
              <a:t>i</a:t>
            </a:r>
            <a:r>
              <a:rPr lang="en" sz="1000"/>
              <a:t> = 1</a:t>
            </a:r>
            <a:endParaRPr sz="1000"/>
          </a:p>
        </p:txBody>
      </p:sp>
      <p:sp>
        <p:nvSpPr>
          <p:cNvPr id="162" name="Shape 162"/>
          <p:cNvSpPr txBox="1"/>
          <p:nvPr/>
        </p:nvSpPr>
        <p:spPr>
          <a:xfrm>
            <a:off x="3419309" y="2126468"/>
            <a:ext cx="588300" cy="27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i="1"/>
              <a:t>n</a:t>
            </a:r>
            <a:endParaRPr sz="1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375102" y="495298"/>
            <a:ext cx="8229600" cy="649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Propagation Loss</a:t>
            </a:r>
            <a:endParaRPr/>
          </a:p>
        </p:txBody>
      </p:sp>
      <p:sp>
        <p:nvSpPr>
          <p:cNvPr id="168" name="Shape 168"/>
          <p:cNvSpPr txBox="1">
            <a:spLocks noGrp="1"/>
          </p:cNvSpPr>
          <p:nvPr>
            <p:ph type="body" idx="1"/>
          </p:nvPr>
        </p:nvSpPr>
        <p:spPr>
          <a:xfrm>
            <a:off x="375101" y="1253683"/>
            <a:ext cx="8229600" cy="34287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For analysis, PL is modeled by the NTIA Irregular Terrain Model (ITM) implementation of Longley-Rice</a:t>
            </a:r>
            <a:endParaRPr/>
          </a:p>
          <a:p>
            <a:pPr marL="914400" lvl="1" indent="-317500" rtl="0">
              <a:spcBef>
                <a:spcPts val="0"/>
              </a:spcBef>
              <a:spcAft>
                <a:spcPts val="0"/>
              </a:spcAft>
              <a:buSzPts val="1400"/>
              <a:buChar char="○"/>
            </a:pPr>
            <a:r>
              <a:rPr lang="en"/>
              <a:t>Same model adopted by WInnForum for protection of FSS due to Part 96 CBRS</a:t>
            </a:r>
            <a:endParaRPr/>
          </a:p>
          <a:p>
            <a:pPr marL="457200" lvl="0" indent="-342900" rtl="0">
              <a:spcBef>
                <a:spcPts val="0"/>
              </a:spcBef>
              <a:spcAft>
                <a:spcPts val="0"/>
              </a:spcAft>
              <a:buSzPts val="1800"/>
              <a:buChar char="●"/>
            </a:pPr>
            <a:r>
              <a:rPr lang="en"/>
              <a:t>Very conservative model for interference prediction</a:t>
            </a:r>
            <a:endParaRPr/>
          </a:p>
          <a:p>
            <a:pPr marL="914400" lvl="1" indent="-317500" rtl="0">
              <a:spcBef>
                <a:spcPts val="0"/>
              </a:spcBef>
              <a:spcAft>
                <a:spcPts val="0"/>
              </a:spcAft>
              <a:buSzPts val="1400"/>
              <a:buChar char="○"/>
            </a:pPr>
            <a:r>
              <a:rPr lang="en"/>
              <a:t>Does not specifically take clutter (trees and buildings) into account</a:t>
            </a:r>
            <a:endParaRPr/>
          </a:p>
          <a:p>
            <a:pPr marL="914400" lvl="1" indent="-317500" rtl="0">
              <a:spcBef>
                <a:spcPts val="0"/>
              </a:spcBef>
              <a:spcAft>
                <a:spcPts val="0"/>
              </a:spcAft>
              <a:buSzPts val="1400"/>
              <a:buChar char="○"/>
            </a:pPr>
            <a:r>
              <a:rPr lang="en"/>
              <a:t>Extensive propagation testing in 3.6 GHz band shows clutter creates very high additional losses over ITM</a:t>
            </a:r>
            <a:endParaRPr/>
          </a:p>
          <a:p>
            <a:pPr marL="914400" lvl="1" indent="-317500" rtl="0">
              <a:spcBef>
                <a:spcPts val="0"/>
              </a:spcBef>
              <a:spcAft>
                <a:spcPts val="0"/>
              </a:spcAft>
              <a:buSzPts val="1400"/>
              <a:buChar char="○"/>
            </a:pPr>
            <a:r>
              <a:rPr lang="en"/>
              <a:t>Measured losses in urban and suburban environment are some 40-60 dB greater than ITM, due to buildings and foliage</a:t>
            </a:r>
            <a:endParaRPr/>
          </a:p>
          <a:p>
            <a:pPr marL="914400" lvl="1" indent="-317500" rtl="0">
              <a:spcBef>
                <a:spcPts val="0"/>
              </a:spcBef>
              <a:spcAft>
                <a:spcPts val="0"/>
              </a:spcAft>
              <a:buSzPts val="1400"/>
              <a:buChar char="○"/>
            </a:pPr>
            <a:r>
              <a:rPr lang="en"/>
              <a:t>Measured losses in rural environments have shown an additional ~17 dB/km of loss over ITM predictions, due to foliage</a:t>
            </a:r>
            <a:endParaRPr/>
          </a:p>
          <a:p>
            <a:pPr marL="457200" lvl="0" indent="-342900" rtl="0">
              <a:spcBef>
                <a:spcPts val="0"/>
              </a:spcBef>
              <a:spcAft>
                <a:spcPts val="0"/>
              </a:spcAft>
              <a:buSzPts val="1800"/>
              <a:buChar char="●"/>
            </a:pPr>
            <a:r>
              <a:rPr lang="en"/>
              <a:t>Used WInnForum-compliant implementation of ITM for propagation analysis</a:t>
            </a:r>
            <a:endParaRPr/>
          </a:p>
        </p:txBody>
      </p:sp>
      <p:sp>
        <p:nvSpPr>
          <p:cNvPr id="169" name="Shape 169"/>
          <p:cNvSpPr txBox="1">
            <a:spLocks noGrp="1"/>
          </p:cNvSpPr>
          <p:nvPr>
            <p:ph type="sldNum" idx="12"/>
          </p:nvPr>
        </p:nvSpPr>
        <p:spPr>
          <a:xfrm>
            <a:off x="8556775" y="4870275"/>
            <a:ext cx="548700" cy="273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p:nvPr/>
        </p:nvSpPr>
        <p:spPr>
          <a:xfrm>
            <a:off x="3101950" y="4129812"/>
            <a:ext cx="3126300" cy="454500"/>
          </a:xfrm>
          <a:prstGeom prst="rect">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5" name="Shape 175"/>
          <p:cNvSpPr txBox="1">
            <a:spLocks noGrp="1"/>
          </p:cNvSpPr>
          <p:nvPr>
            <p:ph type="body" idx="1"/>
          </p:nvPr>
        </p:nvSpPr>
        <p:spPr>
          <a:xfrm>
            <a:off x="375101" y="1253683"/>
            <a:ext cx="8229600" cy="34287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Coexistence is achieved when the aggregate interference from planned P2MP deployments does not exceed the interference limit of any FSS earth station in the area</a:t>
            </a:r>
            <a:endParaRPr/>
          </a:p>
          <a:p>
            <a:pPr marL="914400" lvl="1" indent="-317500" rtl="0">
              <a:spcBef>
                <a:spcPts val="0"/>
              </a:spcBef>
              <a:spcAft>
                <a:spcPts val="0"/>
              </a:spcAft>
              <a:buSzPts val="1400"/>
              <a:buChar char="○"/>
            </a:pPr>
            <a:r>
              <a:rPr lang="en"/>
              <a:t>The “area” can be defined by a distance beyond which interference into FSS reaches an inconsequential level</a:t>
            </a:r>
            <a:endParaRPr/>
          </a:p>
          <a:p>
            <a:pPr marL="914400" lvl="1" indent="-317500" rtl="0">
              <a:spcBef>
                <a:spcPts val="0"/>
              </a:spcBef>
              <a:spcAft>
                <a:spcPts val="0"/>
              </a:spcAft>
              <a:buSzPts val="1400"/>
              <a:buChar char="○"/>
            </a:pPr>
            <a:r>
              <a:rPr lang="en"/>
              <a:t>This analysis considered FSS earth stations out to a distance of approximately 100 km</a:t>
            </a:r>
            <a:endParaRPr/>
          </a:p>
          <a:p>
            <a:pPr marL="457200" lvl="0" indent="-342900" rtl="0">
              <a:spcBef>
                <a:spcPts val="0"/>
              </a:spcBef>
              <a:spcAft>
                <a:spcPts val="0"/>
              </a:spcAft>
              <a:buSzPts val="1800"/>
              <a:buChar char="●"/>
            </a:pPr>
            <a:r>
              <a:rPr lang="en"/>
              <a:t>We use a co-channel FSS interference limit (expressed in power spectral density) of −129 dBm/MHz, which is the same limit used to protect co- and adjacent-band FSS in the CBRS band (e.g., 47 CFR 96.17(a)(2))</a:t>
            </a:r>
            <a:endParaRPr/>
          </a:p>
          <a:p>
            <a:pPr marL="457200" lvl="0" indent="-342900" rtl="0">
              <a:spcBef>
                <a:spcPts val="0"/>
              </a:spcBef>
              <a:spcAft>
                <a:spcPts val="0"/>
              </a:spcAft>
              <a:buSzPts val="1800"/>
              <a:buChar char="●"/>
            </a:pPr>
            <a:r>
              <a:rPr lang="en"/>
              <a:t>Coexistence criterion:</a:t>
            </a:r>
            <a:endParaRPr/>
          </a:p>
          <a:p>
            <a:pPr marL="0" lvl="0" indent="0" rtl="0">
              <a:spcBef>
                <a:spcPts val="0"/>
              </a:spcBef>
              <a:spcAft>
                <a:spcPts val="0"/>
              </a:spcAft>
              <a:buNone/>
            </a:pPr>
            <a:endParaRPr/>
          </a:p>
          <a:p>
            <a:pPr marL="0" lvl="0" indent="0" algn="ctr" rtl="0">
              <a:spcBef>
                <a:spcPts val="0"/>
              </a:spcBef>
              <a:spcAft>
                <a:spcPts val="0"/>
              </a:spcAft>
              <a:buNone/>
            </a:pPr>
            <a:r>
              <a:rPr lang="en"/>
              <a:t>     max(</a:t>
            </a:r>
            <a:r>
              <a:rPr lang="en" i="1"/>
              <a:t>IPSD</a:t>
            </a:r>
            <a:r>
              <a:rPr lang="en" i="1" baseline="-25000"/>
              <a:t>j</a:t>
            </a:r>
            <a:r>
              <a:rPr lang="en"/>
              <a:t>) ≤ −129 dBm/MHz</a:t>
            </a:r>
            <a:endParaRPr/>
          </a:p>
        </p:txBody>
      </p:sp>
      <p:sp>
        <p:nvSpPr>
          <p:cNvPr id="176" name="Shape 176"/>
          <p:cNvSpPr txBox="1">
            <a:spLocks noGrp="1"/>
          </p:cNvSpPr>
          <p:nvPr>
            <p:ph type="title"/>
          </p:nvPr>
        </p:nvSpPr>
        <p:spPr>
          <a:xfrm>
            <a:off x="375102" y="495298"/>
            <a:ext cx="8229600" cy="649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P2MP/FSS Coexistence Criterion</a:t>
            </a:r>
            <a:endParaRPr/>
          </a:p>
        </p:txBody>
      </p:sp>
      <p:sp>
        <p:nvSpPr>
          <p:cNvPr id="177" name="Shape 177"/>
          <p:cNvSpPr txBox="1">
            <a:spLocks noGrp="1"/>
          </p:cNvSpPr>
          <p:nvPr>
            <p:ph type="sldNum" idx="12"/>
          </p:nvPr>
        </p:nvSpPr>
        <p:spPr>
          <a:xfrm>
            <a:off x="8556775" y="4870275"/>
            <a:ext cx="548700" cy="273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8</a:t>
            </a:fld>
            <a:endParaRPr/>
          </a:p>
        </p:txBody>
      </p:sp>
      <p:sp>
        <p:nvSpPr>
          <p:cNvPr id="178" name="Shape 178"/>
          <p:cNvSpPr txBox="1"/>
          <p:nvPr/>
        </p:nvSpPr>
        <p:spPr>
          <a:xfrm>
            <a:off x="3069174" y="4300555"/>
            <a:ext cx="677400" cy="3171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1100" i="1"/>
              <a:t>j</a:t>
            </a:r>
            <a:endParaRPr sz="1100" i="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375102" y="495298"/>
            <a:ext cx="8229600" cy="649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Factors that Strongly Influence Coexistence (</a:t>
            </a:r>
            <a:r>
              <a:rPr lang="en" i="1"/>
              <a:t>GT</a:t>
            </a:r>
            <a:r>
              <a:rPr lang="en" i="1" baseline="-25000"/>
              <a:t>ij</a:t>
            </a:r>
            <a:r>
              <a:rPr lang="en" i="1"/>
              <a:t>, PL</a:t>
            </a:r>
            <a:r>
              <a:rPr lang="en" i="1" baseline="-25000"/>
              <a:t>ij</a:t>
            </a:r>
            <a:r>
              <a:rPr lang="en" i="1"/>
              <a:t>, GR</a:t>
            </a:r>
            <a:r>
              <a:rPr lang="en" i="1" baseline="-25000"/>
              <a:t>ij</a:t>
            </a:r>
            <a:r>
              <a:rPr lang="en"/>
              <a:t>)</a:t>
            </a:r>
            <a:endParaRPr/>
          </a:p>
        </p:txBody>
      </p:sp>
      <p:sp>
        <p:nvSpPr>
          <p:cNvPr id="184" name="Shape 184"/>
          <p:cNvSpPr txBox="1">
            <a:spLocks noGrp="1"/>
          </p:cNvSpPr>
          <p:nvPr>
            <p:ph type="body" idx="1"/>
          </p:nvPr>
        </p:nvSpPr>
        <p:spPr>
          <a:xfrm>
            <a:off x="375100" y="979724"/>
            <a:ext cx="8229600" cy="37026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Terrain blockage between P2MP and FSS creates high propagation loss, reducing interference power received by FSS (affects </a:t>
            </a:r>
            <a:r>
              <a:rPr lang="en" i="1"/>
              <a:t>PL</a:t>
            </a:r>
            <a:r>
              <a:rPr lang="en" i="1" baseline="-25000"/>
              <a:t>ij</a:t>
            </a:r>
            <a:r>
              <a:rPr lang="en"/>
              <a:t>)</a:t>
            </a:r>
            <a:endParaRPr/>
          </a:p>
          <a:p>
            <a:pPr marL="457200" lvl="0" indent="-342900" rtl="0">
              <a:spcBef>
                <a:spcPts val="0"/>
              </a:spcBef>
              <a:spcAft>
                <a:spcPts val="0"/>
              </a:spcAft>
              <a:buSzPts val="1800"/>
              <a:buChar char="●"/>
            </a:pPr>
            <a:r>
              <a:rPr lang="en"/>
              <a:t>Low height of P2MP antennas (affects </a:t>
            </a:r>
            <a:r>
              <a:rPr lang="en" i="1"/>
              <a:t>PL</a:t>
            </a:r>
            <a:r>
              <a:rPr lang="en" i="1" baseline="-25000"/>
              <a:t>ij</a:t>
            </a:r>
            <a:r>
              <a:rPr lang="en"/>
              <a:t>)</a:t>
            </a:r>
            <a:endParaRPr/>
          </a:p>
          <a:p>
            <a:pPr marL="914400" lvl="1" indent="-317500" rtl="0">
              <a:spcBef>
                <a:spcPts val="0"/>
              </a:spcBef>
              <a:spcAft>
                <a:spcPts val="0"/>
              </a:spcAft>
              <a:buSzPts val="1400"/>
              <a:buChar char="○"/>
            </a:pPr>
            <a:r>
              <a:rPr lang="en"/>
              <a:t>Most customer premise equipment is located at relatively low heights above ground level, increasing propagation loss and reducing their interference impact on FSS</a:t>
            </a:r>
            <a:endParaRPr/>
          </a:p>
          <a:p>
            <a:pPr marL="457200" lvl="0" indent="-342900" rtl="0">
              <a:spcBef>
                <a:spcPts val="0"/>
              </a:spcBef>
              <a:spcAft>
                <a:spcPts val="0"/>
              </a:spcAft>
              <a:buSzPts val="1800"/>
              <a:buChar char="●"/>
            </a:pPr>
            <a:r>
              <a:rPr lang="en"/>
              <a:t>The use of directional P2MP antennas (affects </a:t>
            </a:r>
            <a:r>
              <a:rPr lang="en" i="1"/>
              <a:t>GT</a:t>
            </a:r>
            <a:r>
              <a:rPr lang="en" i="1" baseline="-25000"/>
              <a:t>ij</a:t>
            </a:r>
            <a:r>
              <a:rPr lang="en"/>
              <a:t>)</a:t>
            </a:r>
            <a:endParaRPr/>
          </a:p>
          <a:p>
            <a:pPr marL="914400" lvl="1" indent="-317500" rtl="0">
              <a:spcBef>
                <a:spcPts val="0"/>
              </a:spcBef>
              <a:spcAft>
                <a:spcPts val="0"/>
              </a:spcAft>
              <a:buSzPts val="1400"/>
              <a:buChar char="○"/>
            </a:pPr>
            <a:r>
              <a:rPr lang="en"/>
              <a:t>P2MP antenna discrimination reduces interference to FSS earth stations outside the P2MP beam.</a:t>
            </a:r>
            <a:endParaRPr/>
          </a:p>
          <a:p>
            <a:pPr marL="457200" lvl="0" indent="-342900" rtl="0">
              <a:spcBef>
                <a:spcPts val="0"/>
              </a:spcBef>
              <a:spcAft>
                <a:spcPts val="0"/>
              </a:spcAft>
              <a:buSzPts val="1800"/>
              <a:buChar char="●"/>
            </a:pPr>
            <a:r>
              <a:rPr lang="en"/>
              <a:t>FSS beam discrimination (affects </a:t>
            </a:r>
            <a:r>
              <a:rPr lang="en" i="1"/>
              <a:t>GR</a:t>
            </a:r>
            <a:r>
              <a:rPr lang="en" i="1" baseline="-25000"/>
              <a:t>ij</a:t>
            </a:r>
            <a:r>
              <a:rPr lang="en"/>
              <a:t>)</a:t>
            </a:r>
            <a:endParaRPr/>
          </a:p>
          <a:p>
            <a:pPr marL="914400" lvl="1" indent="-317500" rtl="0">
              <a:spcBef>
                <a:spcPts val="0"/>
              </a:spcBef>
              <a:spcAft>
                <a:spcPts val="0"/>
              </a:spcAft>
              <a:buSzPts val="1400"/>
              <a:buChar char="○"/>
            </a:pPr>
            <a:r>
              <a:rPr lang="en"/>
              <a:t>FSS antennas are generally pointed upward, with low gain towards the horizon, where P2MP systems are located</a:t>
            </a:r>
            <a:endParaRPr/>
          </a:p>
          <a:p>
            <a:pPr marL="457200" lvl="0" indent="-342900" rtl="0">
              <a:spcBef>
                <a:spcPts val="0"/>
              </a:spcBef>
              <a:spcAft>
                <a:spcPts val="0"/>
              </a:spcAft>
              <a:buSzPts val="1800"/>
              <a:buChar char="●"/>
            </a:pPr>
            <a:r>
              <a:rPr lang="en"/>
              <a:t>Low height of some FSS antennas (affects </a:t>
            </a:r>
            <a:r>
              <a:rPr lang="en" i="1"/>
              <a:t>PL</a:t>
            </a:r>
            <a:r>
              <a:rPr lang="en" i="1" baseline="-25000"/>
              <a:t>ij</a:t>
            </a:r>
            <a:r>
              <a:rPr lang="en"/>
              <a:t>)</a:t>
            </a:r>
            <a:endParaRPr/>
          </a:p>
          <a:p>
            <a:pPr marL="914400" lvl="1" indent="-317500" rtl="0">
              <a:spcBef>
                <a:spcPts val="0"/>
              </a:spcBef>
              <a:spcAft>
                <a:spcPts val="0"/>
              </a:spcAft>
              <a:buSzPts val="1400"/>
              <a:buChar char="○"/>
            </a:pPr>
            <a:r>
              <a:rPr lang="en"/>
              <a:t>While some FSS antennas are on rooftops, many are mounted on the ground, since they only need to see the sky. When mounted low to the ground, propagation losses to terrestrial systems are higher, reducing interference</a:t>
            </a:r>
            <a:endParaRPr/>
          </a:p>
          <a:p>
            <a:pPr marL="457200" lvl="0" indent="-342900">
              <a:spcBef>
                <a:spcPts val="0"/>
              </a:spcBef>
              <a:spcAft>
                <a:spcPts val="0"/>
              </a:spcAft>
              <a:buSzPts val="1800"/>
              <a:buChar char="●"/>
            </a:pPr>
            <a:r>
              <a:rPr lang="en"/>
              <a:t>Frequency separation will provide additional isolation (discussed later)</a:t>
            </a:r>
            <a:endParaRPr/>
          </a:p>
        </p:txBody>
      </p:sp>
      <p:sp>
        <p:nvSpPr>
          <p:cNvPr id="185" name="Shape 185"/>
          <p:cNvSpPr txBox="1">
            <a:spLocks noGrp="1"/>
          </p:cNvSpPr>
          <p:nvPr>
            <p:ph type="sldNum" idx="12"/>
          </p:nvPr>
        </p:nvSpPr>
        <p:spPr>
          <a:xfrm>
            <a:off x="8556775" y="4870275"/>
            <a:ext cx="548700" cy="273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Google">
  <a:themeElements>
    <a:clrScheme name="Google">
      <a:dk1>
        <a:srgbClr val="333336"/>
      </a:dk1>
      <a:lt1>
        <a:srgbClr val="FFFFFF"/>
      </a:lt1>
      <a:dk2>
        <a:srgbClr val="5F6165"/>
      </a:dk2>
      <a:lt2>
        <a:srgbClr val="9EA0A4"/>
      </a:lt2>
      <a:accent1>
        <a:srgbClr val="3369E8"/>
      </a:accent1>
      <a:accent2>
        <a:srgbClr val="009925"/>
      </a:accent2>
      <a:accent3>
        <a:srgbClr val="EEB211"/>
      </a:accent3>
      <a:accent4>
        <a:srgbClr val="D50F25"/>
      </a:accent4>
      <a:accent5>
        <a:srgbClr val="DBDBDD"/>
      </a:accent5>
      <a:accent6>
        <a:srgbClr val="DBDBDD"/>
      </a:accent6>
      <a:hlink>
        <a:srgbClr val="1368F1"/>
      </a:hlink>
      <a:folHlink>
        <a:srgbClr val="FF14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3142</Words>
  <Application>Microsoft Office PowerPoint</Application>
  <PresentationFormat>On-screen Show (16:9)</PresentationFormat>
  <Paragraphs>340</Paragraphs>
  <Slides>42</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Roboto Condensed</vt:lpstr>
      <vt:lpstr>Roboto</vt:lpstr>
      <vt:lpstr>Verdana</vt:lpstr>
      <vt:lpstr>Google</vt:lpstr>
      <vt:lpstr>Point-to-Multipoint Coexistence with C-band FSS</vt:lpstr>
      <vt:lpstr>Conclusions</vt:lpstr>
      <vt:lpstr>Contents</vt:lpstr>
      <vt:lpstr>Coexistence Considerations</vt:lpstr>
      <vt:lpstr>PowerPoint Presentation</vt:lpstr>
      <vt:lpstr>Calculation of Co-channel Interference from P2MP into FSS</vt:lpstr>
      <vt:lpstr>Propagation Loss</vt:lpstr>
      <vt:lpstr>P2MP/FSS Coexistence Criterion</vt:lpstr>
      <vt:lpstr>Factors that Strongly Influence Coexistence (GTij, PLij, GRij)</vt:lpstr>
      <vt:lpstr>PowerPoint Presentation</vt:lpstr>
      <vt:lpstr>P2MP Data that Enter into Coexistence Calculation</vt:lpstr>
      <vt:lpstr>FSS Data that Enter into Coexistence Calculation</vt:lpstr>
      <vt:lpstr>Where could Co-channel FSS and P2MP Co-exist?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Distance to Closest FSS C-Band Earth Station</vt:lpstr>
      <vt:lpstr>Actual Co-channel Coexistence Example</vt:lpstr>
      <vt:lpstr>Real-world Deployment</vt:lpstr>
      <vt:lpstr>Analysis Procedures</vt:lpstr>
      <vt:lpstr>FSS Earth Station Registration Validation</vt:lpstr>
      <vt:lpstr>P2MP Deployment</vt:lpstr>
      <vt:lpstr>PowerPoint Presentation</vt:lpstr>
      <vt:lpstr>P2MP Characteristics</vt:lpstr>
      <vt:lpstr>P2MP Antenna Patterns</vt:lpstr>
      <vt:lpstr>FSS Characteristics</vt:lpstr>
      <vt:lpstr>Results: Co-Channel Interference Margin</vt:lpstr>
      <vt:lpstr>Aggregate Interference vs FSS Pointing</vt:lpstr>
      <vt:lpstr>PowerPoint Presentation</vt:lpstr>
      <vt:lpstr>First FSS site over interference criterion</vt:lpstr>
      <vt:lpstr>Second FSS site over interference criterion</vt:lpstr>
      <vt:lpstr>Impact of Frequency Separation</vt:lpstr>
      <vt:lpstr>Blocking Criterion</vt:lpstr>
      <vt:lpstr>Results: Blocking Margin</vt:lpstr>
      <vt:lpstr>Out-of-Band Emissions Criterion</vt:lpstr>
      <vt:lpstr>OOBE Margin Results</vt:lpstr>
      <vt:lpstr>Non Co-Channel Summary</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Point-to-Multipoint Coexistence with C-band FSS</dc:title>
  <dc:creator>Michael Calabrese</dc:creator>
  <cp:lastModifiedBy>Michael Calabrese</cp:lastModifiedBy>
  <cp:revision>1</cp:revision>
  <dcterms:modified xsi:type="dcterms:W3CDTF">2018-04-03T16:49:50Z</dcterms:modified>
</cp:coreProperties>
</file>