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6" r:id="rId6"/>
    <p:sldId id="295" r:id="rId7"/>
    <p:sldId id="294" r:id="rId8"/>
    <p:sldId id="296" r:id="rId9"/>
    <p:sldId id="276" r:id="rId1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900"/>
    <a:srgbClr val="69703C"/>
    <a:srgbClr val="969696"/>
    <a:srgbClr val="919747"/>
    <a:srgbClr val="FFFFFF"/>
    <a:srgbClr val="29A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3979" autoAdjust="0"/>
  </p:normalViewPr>
  <p:slideViewPr>
    <p:cSldViewPr snapToGrid="0" snapToObjects="1">
      <p:cViewPr varScale="1">
        <p:scale>
          <a:sx n="66" d="100"/>
          <a:sy n="66" d="100"/>
        </p:scale>
        <p:origin x="564" y="32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3132" y="-7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fa, Matthew" userId="ab739b59-1d06-44e4-a772-f00d18d79315" providerId="ADAL" clId="{D037C280-C0F6-424C-9D12-35B6AF34E9F3}"/>
    <pc:docChg chg="modSld">
      <pc:chgData name="Cifa, Matthew" userId="ab739b59-1d06-44e4-a772-f00d18d79315" providerId="ADAL" clId="{D037C280-C0F6-424C-9D12-35B6AF34E9F3}" dt="2018-03-27T13:52:43.050" v="2" actId="404"/>
      <pc:docMkLst>
        <pc:docMk/>
      </pc:docMkLst>
      <pc:sldChg chg="modNotesTx">
        <pc:chgData name="Cifa, Matthew" userId="ab739b59-1d06-44e4-a772-f00d18d79315" providerId="ADAL" clId="{D037C280-C0F6-424C-9D12-35B6AF34E9F3}" dt="2018-03-27T13:52:43.050" v="2" actId="404"/>
        <pc:sldMkLst>
          <pc:docMk/>
          <pc:sldMk cId="3868351111" sldId="25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39" tIns="48318" rIns="96639" bIns="4831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39" tIns="48318" rIns="96639" bIns="48318" rtlCol="0"/>
          <a:lstStyle>
            <a:lvl1pPr algn="r">
              <a:defRPr sz="1300"/>
            </a:lvl1pPr>
          </a:lstStyle>
          <a:p>
            <a:fld id="{FD2D03E6-69D3-EC46-8AEA-D177ED48C7E4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39" tIns="48318" rIns="96639" bIns="4831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39" tIns="48318" rIns="96639" bIns="48318" rtlCol="0" anchor="b"/>
          <a:lstStyle>
            <a:lvl1pPr algn="r">
              <a:defRPr sz="1300"/>
            </a:lvl1pPr>
          </a:lstStyle>
          <a:p>
            <a:fld id="{3490CE59-2927-C541-859E-B98601521E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020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39" tIns="48318" rIns="96639" bIns="4831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39" tIns="48318" rIns="96639" bIns="48318" rtlCol="0"/>
          <a:lstStyle>
            <a:lvl1pPr algn="r">
              <a:defRPr sz="1300"/>
            </a:lvl1pPr>
          </a:lstStyle>
          <a:p>
            <a:fld id="{FB0B94AB-FD4A-CA45-AA08-2D28A9BC8D45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382588"/>
            <a:ext cx="576262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18" rIns="96639" bIns="4831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04800" y="3720465"/>
            <a:ext cx="6681216" cy="5592700"/>
          </a:xfrm>
          <a:prstGeom prst="rect">
            <a:avLst/>
          </a:prstGeom>
        </p:spPr>
        <p:txBody>
          <a:bodyPr vert="horz" lIns="96639" tIns="48318" rIns="96639" bIns="483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39" tIns="48318" rIns="96639" bIns="48318" rtlCol="0" anchor="b"/>
          <a:lstStyle>
            <a:lvl1pPr algn="r">
              <a:defRPr sz="1300"/>
            </a:lvl1pPr>
          </a:lstStyle>
          <a:p>
            <a:fld id="{22E0D7A5-7444-B84D-8EF6-4302FB18FD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71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199" indent="-176199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0D7A5-7444-B84D-8EF6-4302FB18FD5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664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3720464"/>
            <a:ext cx="6681216" cy="575716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77BCB-B61F-4D57-A6D0-715B4AC2CE0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667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baseline="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77BCB-B61F-4D57-A6D0-715B4AC2CE0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04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313" indent="-176313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Under REPI authority, over </a:t>
            </a:r>
            <a:r>
              <a:rPr 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688,000 acres 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have been protected to sustain military readiness at </a:t>
            </a:r>
            <a:r>
              <a:rPr 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110 installations 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in </a:t>
            </a:r>
            <a:r>
              <a:rPr 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33 states 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through compatible land use projects, landscape partnerships, and stakeholder engagement.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77BCB-B61F-4D57-A6D0-715B4AC2CE0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588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0D7A5-7444-B84D-8EF6-4302FB18FD5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952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514601"/>
            <a:ext cx="10363200" cy="1362075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 b="1" cap="none" baseline="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897314"/>
            <a:ext cx="10363200" cy="15001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rgbClr val="747D5F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37292" y="6380467"/>
            <a:ext cx="540515" cy="363233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99B1552A-2818-9B45-B83D-7E1DB4B1F4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235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64" y="2068302"/>
            <a:ext cx="11442164" cy="4560600"/>
          </a:xfrm>
        </p:spPr>
        <p:txBody>
          <a:bodyPr/>
          <a:lstStyle>
            <a:lvl1pPr marL="228600" indent="-228600">
              <a:defRPr lang="en-US" sz="2800" b="0" i="0" kern="1200" dirty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571500" indent="-342900">
              <a:defRPr lang="en-US" sz="2400" b="0" i="0" kern="1200" dirty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800100" indent="-342900">
              <a:defRPr lang="en-US" sz="2000" b="0" i="0" kern="1200" dirty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971550" indent="-285750">
              <a:defRPr lang="en-US" sz="1800" b="0" i="0" kern="1200" dirty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4572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  <a:p>
            <a:pPr marL="6858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Third level</a:t>
            </a:r>
          </a:p>
          <a:p>
            <a:pPr marL="9144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Calibri" panose="020F0502020204030204" pitchFamily="34" charset="0"/>
              <a:buChar char="–"/>
            </a:pPr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37292" y="6380467"/>
            <a:ext cx="540515" cy="363233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99B1552A-2818-9B45-B83D-7E1DB4B1F4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385482"/>
            <a:ext cx="12191999" cy="6537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1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607" y="2080781"/>
            <a:ext cx="5456793" cy="4507206"/>
          </a:xfrm>
        </p:spPr>
        <p:txBody>
          <a:bodyPr/>
          <a:lstStyle>
            <a:lvl1pPr marL="228600" indent="-228600">
              <a:buClrTx/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 marL="457200" indent="-228600">
              <a:buClrTx/>
              <a:buFont typeface="Wingdings" panose="05000000000000000000" pitchFamily="2" charset="2"/>
              <a:buChar char="§"/>
              <a:defRPr>
                <a:latin typeface="+mn-lt"/>
              </a:defRPr>
            </a:lvl2pPr>
            <a:lvl3pPr marL="685800" indent="-228600">
              <a:buClrTx/>
              <a:buSzPct val="80000"/>
              <a:buFont typeface="Wingdings" panose="05000000000000000000" pitchFamily="2" charset="2"/>
              <a:buChar char="Ø"/>
              <a:defRPr>
                <a:latin typeface="+mn-lt"/>
              </a:defRPr>
            </a:lvl3pPr>
            <a:lvl4pPr marL="914400" indent="-228600">
              <a:buClrTx/>
              <a:buFont typeface="Calibri" panose="020F0502020204030204" pitchFamily="34" charset="0"/>
              <a:buChar char="–"/>
              <a:defRPr>
                <a:latin typeface="+mn-lt"/>
              </a:defRPr>
            </a:lvl4pPr>
            <a:lvl5pPr marL="2114550" indent="-285750">
              <a:buClrTx/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565" y="2080781"/>
            <a:ext cx="5588764" cy="4507206"/>
          </a:xfrm>
        </p:spPr>
        <p:txBody>
          <a:bodyPr>
            <a:normAutofit/>
          </a:bodyPr>
          <a:lstStyle>
            <a:lvl1pPr indent="-228600" algn="l" defTabSz="914400" rtl="0" eaLnBrk="1" latinLnBrk="0" hangingPunct="1">
              <a:lnSpc>
                <a:spcPct val="90000"/>
              </a:lnSpc>
              <a:buClrTx/>
              <a:defRPr lang="en-US" sz="2800" b="0" i="0" kern="120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ClrTx/>
              <a:defRPr lang="en-US" sz="2400" b="0" i="0" kern="120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buClrTx/>
              <a:defRPr lang="en-US" sz="2000" b="0" i="0" kern="120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buClrTx/>
              <a:defRPr lang="en-US" sz="1800" b="0" i="0" kern="1200" dirty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4572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6858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80000"/>
              <a:buFont typeface="Wingdings" panose="05000000000000000000" pitchFamily="2" charset="2"/>
              <a:buChar char="Ø"/>
            </a:pPr>
            <a:r>
              <a:rPr lang="en-US" dirty="0" smtClean="0"/>
              <a:t>Third level</a:t>
            </a:r>
          </a:p>
          <a:p>
            <a:pPr marL="9144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Calibri" panose="020F0502020204030204" pitchFamily="34" charset="0"/>
              <a:buChar char="–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361872" y="78599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37292" y="6380467"/>
            <a:ext cx="540515" cy="363233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99B1552A-2818-9B45-B83D-7E1DB4B1F4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0" y="1385482"/>
            <a:ext cx="12191999" cy="65374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789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37292" y="6380467"/>
            <a:ext cx="540515" cy="363233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99B1552A-2818-9B45-B83D-7E1DB4B1F4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385482"/>
            <a:ext cx="12191999" cy="6537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802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G:\Env Services\Christy\REPI PowerPoint Template 2011-07\! raw\REPI Header - No Words.jpg"/>
          <p:cNvPicPr>
            <a:picLocks noChangeAspect="1" noChangeArrowheads="1"/>
          </p:cNvPicPr>
          <p:nvPr userDrawn="1"/>
        </p:nvPicPr>
        <p:blipFill rotWithShape="1">
          <a:blip r:embed="rId2" cstate="screen"/>
          <a:srcRect t="32867"/>
          <a:stretch/>
        </p:blipFill>
        <p:spPr bwMode="auto">
          <a:xfrm>
            <a:off x="0" y="41565"/>
            <a:ext cx="12192000" cy="1330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091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164" y="2058777"/>
            <a:ext cx="11442164" cy="456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4572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  <a:p>
            <a:pPr marL="6858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Third level</a:t>
            </a:r>
          </a:p>
          <a:p>
            <a:pPr marL="9144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Calibri" panose="020F0502020204030204" pitchFamily="34" charset="0"/>
              <a:buChar char="–"/>
            </a:pPr>
            <a:r>
              <a:rPr lang="en-US" dirty="0"/>
              <a:t>Fourth level</a:t>
            </a:r>
          </a:p>
        </p:txBody>
      </p:sp>
      <p:pic>
        <p:nvPicPr>
          <p:cNvPr id="12" name="Picture 2" descr="G:\Env Services\Christy\REPI PowerPoint Template 2011-07\! raw\REPIHeader2013-Program.jpg"/>
          <p:cNvPicPr>
            <a:picLocks noChangeAspect="1" noChangeArrowheads="1"/>
          </p:cNvPicPr>
          <p:nvPr userDrawn="1"/>
        </p:nvPicPr>
        <p:blipFill rotWithShape="1">
          <a:blip r:embed="rId7" cstate="print"/>
          <a:srcRect t="29899"/>
          <a:stretch/>
        </p:blipFill>
        <p:spPr bwMode="auto">
          <a:xfrm>
            <a:off x="-13878" y="-3470"/>
            <a:ext cx="12205877" cy="1369023"/>
          </a:xfrm>
          <a:prstGeom prst="rect">
            <a:avLst/>
          </a:prstGeom>
          <a:noFill/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37292" y="6380467"/>
            <a:ext cx="540515" cy="363233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99B1552A-2818-9B45-B83D-7E1DB4B1F4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0" y="1384603"/>
            <a:ext cx="12191999" cy="65374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0" y="1385482"/>
            <a:ext cx="12191999" cy="65374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-13878" y="1389614"/>
            <a:ext cx="12191999" cy="65374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4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60" r:id="rId4"/>
    <p:sldLayoutId id="2147483661" r:id="rId5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/>
        <a:buChar char="•"/>
        <a:defRPr lang="en-US" sz="2800" b="0" i="0" kern="1200" dirty="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5715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lang="en-US" sz="2400" b="0" i="0" kern="1200" dirty="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lang="en-US" sz="2000" b="0" i="0" kern="1200" dirty="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971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lang="en-US" sz="1800" b="0" i="0" kern="1200" dirty="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in.j.thomasgard.civ@mail.mi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entinellandscapes.org/" TargetMode="External"/><Relationship Id="rId5" Type="http://schemas.openxmlformats.org/officeDocument/2006/relationships/hyperlink" Target="http://www.repimap.org/" TargetMode="External"/><Relationship Id="rId4" Type="http://schemas.openxmlformats.org/officeDocument/2006/relationships/hyperlink" Target="http://www.repi.mi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47399-783E-4002-9058-08D594A9F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58783"/>
            <a:ext cx="12192000" cy="1838014"/>
          </a:xfrm>
        </p:spPr>
        <p:txBody>
          <a:bodyPr>
            <a:norm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Readiness, Resources, and Resilience:  </a:t>
            </a:r>
            <a:b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DoD’s REPI Program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DCC7DF-44E6-4C73-8F46-031377EAD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67141"/>
            <a:ext cx="12192000" cy="1500187"/>
          </a:xfrm>
        </p:spPr>
        <p:txBody>
          <a:bodyPr>
            <a:normAutofit/>
          </a:bodyPr>
          <a:lstStyle/>
          <a:p>
            <a:r>
              <a:rPr lang="en-US" sz="2800" b="1" dirty="0"/>
              <a:t>Kristin Thomasgard</a:t>
            </a:r>
          </a:p>
          <a:p>
            <a:r>
              <a:rPr lang="en-US" sz="2400" dirty="0"/>
              <a:t>REPI Program Director</a:t>
            </a:r>
          </a:p>
          <a:p>
            <a:r>
              <a:rPr lang="en-US" sz="2400" dirty="0"/>
              <a:t>Office of the Assistant Secretary of Defense (Sustainment)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6115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June </a:t>
            </a:r>
            <a:r>
              <a:rPr lang="en-US" b="1" dirty="0" smtClean="0"/>
              <a:t>18, 2020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8351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37292" y="6380467"/>
            <a:ext cx="540515" cy="363233"/>
          </a:xfrm>
        </p:spPr>
        <p:txBody>
          <a:bodyPr/>
          <a:lstStyle/>
          <a:p>
            <a:fld id="{99B1552A-2818-9B45-B83D-7E1DB4B1F48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5"/>
          <a:stretch/>
        </p:blipFill>
        <p:spPr>
          <a:xfrm>
            <a:off x="1449420" y="1"/>
            <a:ext cx="9296400" cy="694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59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gram Funding History Line_4MAR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" b="2483"/>
          <a:stretch/>
        </p:blipFill>
        <p:spPr bwMode="auto">
          <a:xfrm>
            <a:off x="3739659" y="408388"/>
            <a:ext cx="8354948" cy="638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00518" y="321763"/>
            <a:ext cx="3483397" cy="1045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C199-54B2-462D-AA58-D8737CDE744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314529" y="451625"/>
            <a:ext cx="3385225" cy="122911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REPI Program Funding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356684" y="2015941"/>
            <a:ext cx="33009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Through FY2019,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$962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million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in DoD funds have been leveraged with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$854 million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in partner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funds.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9" name="Picture 8" descr="C:\Users\HassleAJ\AppData\Local\Microsoft\Windows\INetCache\Content.Word\line graph key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58" b="553"/>
          <a:stretch/>
        </p:blipFill>
        <p:spPr bwMode="auto">
          <a:xfrm>
            <a:off x="4300518" y="317922"/>
            <a:ext cx="3483397" cy="48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HassleAJ\AppData\Local\Microsoft\Windows\INetCache\Content.Word\line graph key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0" t="6979" r="-1715" b="35758"/>
          <a:stretch/>
        </p:blipFill>
        <p:spPr bwMode="auto">
          <a:xfrm>
            <a:off x="4350618" y="1058779"/>
            <a:ext cx="2513589" cy="279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HassleAJ\AppData\Local\Microsoft\Windows\INetCache\Content.Word\line graph key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4" t="-5279" r="28143" b="39948"/>
          <a:stretch/>
        </p:blipFill>
        <p:spPr bwMode="auto">
          <a:xfrm>
            <a:off x="4257071" y="730695"/>
            <a:ext cx="2663493" cy="318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331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" t="29109" r="2383" b="3044"/>
          <a:stretch/>
        </p:blipFill>
        <p:spPr>
          <a:xfrm>
            <a:off x="19455" y="564204"/>
            <a:ext cx="12115220" cy="628244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C199-54B2-462D-AA58-D8737CDE744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1" y="4154"/>
            <a:ext cx="12191999" cy="65374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REPI Partnership Implementation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623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6" y="66110"/>
            <a:ext cx="11885636" cy="669491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552A-2818-9B45-B83D-7E1DB4B1F48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D3F47-1BCD-4E8E-B5D9-61190355B03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26782"/>
            <a:ext cx="12192000" cy="499730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4300" b="1" dirty="0"/>
              <a:t>For more </a:t>
            </a:r>
            <a:r>
              <a:rPr lang="en-US" sz="4300" b="1" dirty="0" smtClean="0"/>
              <a:t>information:</a:t>
            </a:r>
            <a:endParaRPr lang="en-US" sz="4300" b="1" dirty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b="1" dirty="0"/>
          </a:p>
          <a:p>
            <a:pPr algn="ctr">
              <a:buNone/>
            </a:pPr>
            <a:r>
              <a:rPr lang="en-US" sz="3500" b="1" dirty="0" smtClean="0"/>
              <a:t>Kristin </a:t>
            </a:r>
            <a:r>
              <a:rPr lang="en-US" sz="3500" b="1" dirty="0" smtClean="0"/>
              <a:t>Thomasgard</a:t>
            </a:r>
          </a:p>
          <a:p>
            <a:pPr algn="ctr">
              <a:buNone/>
            </a:pPr>
            <a:r>
              <a:rPr lang="en-US" sz="2400" dirty="0" smtClean="0"/>
              <a:t>REPI Program Director</a:t>
            </a:r>
          </a:p>
          <a:p>
            <a:pPr algn="ctr">
              <a:buNone/>
            </a:pPr>
            <a:r>
              <a:rPr lang="en-US" sz="2400" dirty="0" smtClean="0"/>
              <a:t>Office of the Assistant Secretary of Defense (Sustainment)</a:t>
            </a:r>
          </a:p>
          <a:p>
            <a:pPr algn="ctr">
              <a:buNone/>
            </a:pPr>
            <a:r>
              <a:rPr lang="en-US" sz="2400" dirty="0" smtClean="0">
                <a:hlinkClick r:id="rId3"/>
              </a:rPr>
              <a:t>kristin.j.thomasgard.civ@mail.mil</a:t>
            </a: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571-372-6835 (office</a:t>
            </a:r>
            <a:r>
              <a:rPr lang="en-US" sz="2400" dirty="0" smtClean="0"/>
              <a:t>)</a:t>
            </a:r>
          </a:p>
          <a:p>
            <a:pPr algn="ctr">
              <a:buNone/>
            </a:pPr>
            <a:r>
              <a:rPr lang="en-US" sz="2400" dirty="0" smtClean="0"/>
              <a:t>571-236-3100 (mobile)</a:t>
            </a:r>
          </a:p>
          <a:p>
            <a:pPr algn="ctr">
              <a:buNone/>
            </a:pPr>
            <a:r>
              <a:rPr lang="en-US" sz="2400" dirty="0" smtClean="0">
                <a:hlinkClick r:id="rId4"/>
              </a:rPr>
              <a:t>www.REPI.mil</a:t>
            </a:r>
            <a:endParaRPr lang="en-US" sz="2400" dirty="0" smtClean="0"/>
          </a:p>
          <a:p>
            <a:pPr algn="ctr">
              <a:buNone/>
            </a:pPr>
            <a:r>
              <a:rPr lang="en-US" sz="2400" dirty="0" smtClean="0">
                <a:hlinkClick r:id="rId5"/>
              </a:rPr>
              <a:t>www.REPImap.org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algn="ctr">
              <a:buNone/>
            </a:pPr>
            <a:r>
              <a:rPr lang="en-US" sz="2400" dirty="0" smtClean="0">
                <a:hlinkClick r:id="rId6"/>
              </a:rPr>
              <a:t>www.SentinelLandscapes.org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31708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987"/>
      </a:accent1>
      <a:accent2>
        <a:srgbClr val="006647"/>
      </a:accent2>
      <a:accent3>
        <a:srgbClr val="6B1E74"/>
      </a:accent3>
      <a:accent4>
        <a:srgbClr val="FFC000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RDPESTCPSymposiumTemplateFinal.potx" id="{9785C051-CE14-4F52-86E6-472CA3F0384E}" vid="{7FD794C4-0440-472B-B403-CA73A2EF7C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F65D60E110D24BB694E67FB8D66397" ma:contentTypeVersion="7" ma:contentTypeDescription="Create a new document." ma:contentTypeScope="" ma:versionID="f035f23c602b84586b2665e54077f969">
  <xsd:schema xmlns:xsd="http://www.w3.org/2001/XMLSchema" xmlns:xs="http://www.w3.org/2001/XMLSchema" xmlns:p="http://schemas.microsoft.com/office/2006/metadata/properties" xmlns:ns2="3b1e5eb8-3cf3-4375-be7e-3fcfc56c725a" xmlns:ns3="60e5465c-3637-4206-9f8b-cbff72e8fd27" targetNamespace="http://schemas.microsoft.com/office/2006/metadata/properties" ma:root="true" ma:fieldsID="064462e0220b7c2ce9571e7758bae0bc" ns2:_="" ns3:_="">
    <xsd:import namespace="3b1e5eb8-3cf3-4375-be7e-3fcfc56c725a"/>
    <xsd:import namespace="60e5465c-3637-4206-9f8b-cbff72e8fd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1e5eb8-3cf3-4375-be7e-3fcfc56c72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e5465c-3637-4206-9f8b-cbff72e8fd2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BF6098-AE72-43BF-9C7B-86383696A836}">
  <ds:schemaRefs>
    <ds:schemaRef ds:uri="3b1e5eb8-3cf3-4375-be7e-3fcfc56c725a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60e5465c-3637-4206-9f8b-cbff72e8fd2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F9119B2-F7D5-45B5-8F44-C30E26A5EB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1e5eb8-3cf3-4375-be7e-3fcfc56c725a"/>
    <ds:schemaRef ds:uri="60e5465c-3637-4206-9f8b-cbff72e8fd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5B832E-AF40-4C82-9263-05DB4BC983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3780</TotalTime>
  <Words>130</Words>
  <Application>Microsoft Office PowerPoint</Application>
  <PresentationFormat>Widescreen</PresentationFormat>
  <Paragraphs>31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 Theme</vt:lpstr>
      <vt:lpstr>Readiness, Resources, and Resilience:   DoD’s REPI Program</vt:lpstr>
      <vt:lpstr>PowerPoint Presentation</vt:lpstr>
      <vt:lpstr>REPI Program Funding</vt:lpstr>
      <vt:lpstr>REPI Partnership Implementation</vt:lpstr>
      <vt:lpstr>PowerPoint Presentation</vt:lpstr>
      <vt:lpstr>PowerPoint Presentation</vt:lpstr>
    </vt:vector>
  </TitlesOfParts>
  <Company>Noblis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Symposium Update Meeting</dc:title>
  <dc:creator>Cifa, Matthew L.</dc:creator>
  <cp:lastModifiedBy>Thomasgard, Kristin J CIV OSD OUSD A-S (USA)</cp:lastModifiedBy>
  <cp:revision>295</cp:revision>
  <cp:lastPrinted>2019-12-30T19:19:12Z</cp:lastPrinted>
  <dcterms:created xsi:type="dcterms:W3CDTF">2017-06-22T13:51:51Z</dcterms:created>
  <dcterms:modified xsi:type="dcterms:W3CDTF">2020-06-17T18:03:49Z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0x01010010F65D60E110D24BB694E67FB8D66397</vt:lpwstr>
  </property>
</Properties>
</file>