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30"/>
  </p:notesMasterIdLst>
  <p:sldIdLst>
    <p:sldId id="256" r:id="rId2"/>
    <p:sldId id="280" r:id="rId3"/>
    <p:sldId id="281" r:id="rId4"/>
    <p:sldId id="282" r:id="rId5"/>
    <p:sldId id="283" r:id="rId6"/>
    <p:sldId id="305" r:id="rId7"/>
    <p:sldId id="306" r:id="rId8"/>
    <p:sldId id="307" r:id="rId9"/>
    <p:sldId id="308" r:id="rId10"/>
    <p:sldId id="317" r:id="rId11"/>
    <p:sldId id="318" r:id="rId12"/>
    <p:sldId id="319" r:id="rId13"/>
    <p:sldId id="320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263" r:id="rId23"/>
    <p:sldId id="284" r:id="rId24"/>
    <p:sldId id="285" r:id="rId25"/>
    <p:sldId id="286" r:id="rId26"/>
    <p:sldId id="303" r:id="rId27"/>
    <p:sldId id="304" r:id="rId28"/>
    <p:sldId id="321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Source Sans Pro Black" panose="020B0604020202020204" charset="0"/>
      <p:bold r:id="rId39"/>
      <p:bold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70" autoAdjust="0"/>
  </p:normalViewPr>
  <p:slideViewPr>
    <p:cSldViewPr snapToGrid="0" snapToObject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4508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74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83dfdcc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083dfdcc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43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524000" y="179183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CB3"/>
              </a:buClr>
              <a:buSzPts val="6000"/>
              <a:buFont typeface="Source Sans Pro Black"/>
              <a:buNone/>
              <a:defRPr sz="6000" b="0" i="0" u="none" strike="noStrike" cap="none">
                <a:solidFill>
                  <a:srgbClr val="2EBCB3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24000" y="427151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#CConline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CB3"/>
              </a:buClr>
              <a:buSzPts val="4400"/>
              <a:buFont typeface="Source Sans Pro Black"/>
              <a:buNone/>
              <a:defRPr sz="4400" b="0" i="0" u="none" strike="noStrike" cap="none">
                <a:solidFill>
                  <a:srgbClr val="2EBCB3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Char char="−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−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»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#CConline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CB3"/>
              </a:buClr>
              <a:buSzPts val="6000"/>
              <a:buFont typeface="Source Sans Pro Black"/>
              <a:buNone/>
              <a:defRPr sz="6000" b="0" i="0" u="none" strike="noStrike" cap="none">
                <a:solidFill>
                  <a:srgbClr val="2EBCB3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eorgia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#CConline</a:t>
            </a: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CB3"/>
              </a:buClr>
              <a:buSzPts val="4400"/>
              <a:buFont typeface="Source Sans Pro Black"/>
              <a:buNone/>
              <a:defRPr sz="4400" b="0" i="0" u="none" strike="noStrike" cap="none">
                <a:solidFill>
                  <a:srgbClr val="2EBCB3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Char char="−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−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»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Char char="−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−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»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#CConline</a:t>
            </a: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CB3"/>
              </a:buClr>
              <a:buSzPts val="4400"/>
              <a:buFont typeface="Source Sans Pro Black"/>
              <a:buNone/>
              <a:defRPr sz="4400" b="0" i="0" u="none" strike="noStrike" cap="none">
                <a:solidFill>
                  <a:srgbClr val="2EBCB3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#CConline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81000">
                <a:schemeClr val="lt2"/>
              </a:gs>
              <a:gs pos="100000">
                <a:srgbClr val="D0CEC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CB3"/>
              </a:buClr>
              <a:buSzPts val="4400"/>
              <a:buFont typeface="Source Sans Pro Black"/>
              <a:buNone/>
              <a:defRPr sz="4400" b="0" i="0" u="none" strike="noStrike" cap="none">
                <a:solidFill>
                  <a:srgbClr val="2EBCB3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Char char="−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−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»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#CConline</a:t>
            </a: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1" descr="NA Logo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72904" y="6045199"/>
            <a:ext cx="1580896" cy="4786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insidetrack.com/stop-drop-outs" TargetMode="External"/><Relationship Id="rId2" Type="http://schemas.openxmlformats.org/officeDocument/2006/relationships/hyperlink" Target="http://info.insidetrack.com/students-in-cri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w2iqpg05-WyQsA2Ana5EjTw7EV8x6TCe/view?usp=sharing" TargetMode="External"/><Relationship Id="rId5" Type="http://schemas.openxmlformats.org/officeDocument/2006/relationships/hyperlink" Target="https://drive.google.com/file/d/1AkV7ZwEE868lkSNth3mhaw0unrC-3FUZ/view?usp=sharing" TargetMode="External"/><Relationship Id="rId4" Type="http://schemas.openxmlformats.org/officeDocument/2006/relationships/hyperlink" Target="http://info.insidetrack.com/forced-onlin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okaramsey.edu/resources/adult-learner-servic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1524000" y="179183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CB3"/>
              </a:buClr>
              <a:buSzPts val="6000"/>
              <a:buFont typeface="Source Sans Pro Black"/>
              <a:buNone/>
            </a:pPr>
            <a:r>
              <a:rPr lang="en-US" dirty="0" smtClean="0"/>
              <a:t>Making Advising and Student Supports Accessible for Students in the COVID19 Crisis</a:t>
            </a:r>
            <a:endParaRPr sz="6000" b="0" i="0" u="none" strike="noStrike" cap="none" dirty="0">
              <a:solidFill>
                <a:srgbClr val="2EBCB3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524000" y="427151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April 15, 2020</a:t>
            </a:r>
            <a:endParaRPr sz="2400" b="0" i="0" u="none" strike="noStrike" cap="none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smtClean="0">
                <a:latin typeface="Georgia" panose="02040502050405020303" pitchFamily="18" charset="0"/>
              </a:rPr>
              <a:t>#CConline</a:t>
            </a:r>
            <a:endParaRPr lang="en-US" sz="200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Dave </a:t>
            </a:r>
            <a:r>
              <a:rPr lang="en-US" dirty="0" err="1" smtClean="0"/>
              <a:t>Jarrat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Senior Vice President, Strategic Engagement &amp; Growth</a:t>
            </a:r>
          </a:p>
          <a:p>
            <a:pPr algn="ctr"/>
            <a:r>
              <a:rPr lang="en-US" dirty="0" err="1" smtClean="0"/>
              <a:t>InsideTrack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1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 smtClean="0"/>
              <a:t>InsideTrack</a:t>
            </a:r>
            <a:r>
              <a:rPr lang="en-US" sz="2800" dirty="0" smtClean="0"/>
              <a:t> is a nonprofit member of the </a:t>
            </a:r>
            <a:r>
              <a:rPr lang="en-US" sz="2800" dirty="0" err="1" smtClean="0"/>
              <a:t>Strada</a:t>
            </a:r>
            <a:r>
              <a:rPr lang="en-US" sz="2800" dirty="0" smtClean="0"/>
              <a:t> Education Network, focused on supporting colleges and universities in improving student outcomes</a:t>
            </a:r>
          </a:p>
          <a:p>
            <a:r>
              <a:rPr lang="en-US" sz="2800" dirty="0" smtClean="0"/>
              <a:t>We directly support a few hundred thousand students annually + assist administrators and staff across all types of institutions &amp; systems in improving their student support functions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25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Featured Strategies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8697"/>
            <a:ext cx="10515600" cy="4351338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sz="2400" dirty="0" smtClean="0"/>
              <a:t>Empower your front-line staff to support students in the moment</a:t>
            </a:r>
          </a:p>
          <a:p>
            <a:pPr>
              <a:spcBef>
                <a:spcPts val="1600"/>
              </a:spcBef>
            </a:pPr>
            <a:r>
              <a:rPr lang="en-US" sz="2400" dirty="0" smtClean="0"/>
              <a:t>Live/recorded training sessions with supporting materials - examples: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hlinkClick r:id="rId2"/>
              </a:rPr>
              <a:t>Students in crisis</a:t>
            </a:r>
            <a:endParaRPr lang="en-US" sz="200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hlinkClick r:id="rId3"/>
              </a:rPr>
              <a:t>S</a:t>
            </a:r>
            <a:r>
              <a:rPr lang="en-US" sz="2000" dirty="0" smtClean="0">
                <a:hlinkClick r:id="rId3"/>
              </a:rPr>
              <a:t>tudents considering stopping/dropping out 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  <a:hlinkClick r:id="rId4"/>
              </a:rPr>
              <a:t>Students forced online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1600"/>
              </a:spcBef>
            </a:pPr>
            <a:r>
              <a:rPr lang="en-US" sz="2400" dirty="0" smtClean="0"/>
              <a:t>Peer networks – connect (Video/IM) with colleagues at nearby institutions who have expertise in remote work and student support</a:t>
            </a:r>
          </a:p>
          <a:p>
            <a:pPr>
              <a:spcBef>
                <a:spcPts val="1600"/>
              </a:spcBef>
            </a:pPr>
            <a:r>
              <a:rPr lang="en-US" sz="2400" dirty="0" smtClean="0"/>
              <a:t>Simple templates/tools – examples: 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Multiple choice check-in text message for students:  </a:t>
            </a:r>
            <a:r>
              <a:rPr lang="en-US" sz="2000" i="1" dirty="0" smtClean="0"/>
              <a:t>How Are You Doing?:  (1)  Doing Well; (2) Stressed, But Handling It; (3) Stressed and Want to Talk 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hlinkClick r:id="rId5"/>
              </a:rPr>
              <a:t>Holistic assessment focus wheel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2000" dirty="0" smtClean="0">
                <a:hlinkClick r:id="rId6"/>
              </a:rPr>
              <a:t>CLEAR framework for engaging upset students</a:t>
            </a:r>
            <a:endParaRPr lang="en-US" sz="2000" dirty="0" smtClean="0"/>
          </a:p>
          <a:p>
            <a:pPr>
              <a:spcBef>
                <a:spcPts val="1600"/>
              </a:spcBef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1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of Advice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5313"/>
            <a:ext cx="10515600" cy="4351338"/>
          </a:xfrm>
        </p:spPr>
        <p:txBody>
          <a:bodyPr/>
          <a:lstStyle/>
          <a:p>
            <a:r>
              <a:rPr lang="en-US" sz="2600" b="1" dirty="0" smtClean="0"/>
              <a:t>Normalize the experience</a:t>
            </a:r>
            <a:r>
              <a:rPr lang="en-US" sz="2600" dirty="0" smtClean="0"/>
              <a:t> for students &amp; staff – everyone struggles with change, </a:t>
            </a:r>
            <a:r>
              <a:rPr lang="en-US" sz="2600" b="1" dirty="0" smtClean="0"/>
              <a:t>emphasize growth mindset</a:t>
            </a:r>
          </a:p>
          <a:p>
            <a:r>
              <a:rPr lang="en-US" sz="2600" b="1" dirty="0" smtClean="0"/>
              <a:t>Be proactive </a:t>
            </a:r>
            <a:r>
              <a:rPr lang="en-US" sz="2600" dirty="0" smtClean="0"/>
              <a:t>in reaching out, </a:t>
            </a:r>
            <a:r>
              <a:rPr lang="en-US" sz="2600" b="1" dirty="0" smtClean="0"/>
              <a:t>by multiple channels </a:t>
            </a:r>
            <a:r>
              <a:rPr lang="en-US" sz="2600" dirty="0" smtClean="0"/>
              <a:t>– don’t assume you’re bothering students or that they read email</a:t>
            </a:r>
          </a:p>
          <a:p>
            <a:r>
              <a:rPr lang="en-US" sz="2600" dirty="0" smtClean="0"/>
              <a:t>Engage through a </a:t>
            </a:r>
            <a:r>
              <a:rPr lang="en-US" sz="2600" b="1" dirty="0" smtClean="0"/>
              <a:t>trauma-informed lens </a:t>
            </a:r>
            <a:r>
              <a:rPr lang="en-US" sz="2600" dirty="0" smtClean="0"/>
              <a:t>– students may need to address basic needs before talking about school</a:t>
            </a:r>
          </a:p>
          <a:p>
            <a:r>
              <a:rPr lang="en-US" sz="2600" dirty="0" smtClean="0"/>
              <a:t>Focus on your </a:t>
            </a:r>
            <a:r>
              <a:rPr lang="en-US" sz="2600" b="1" dirty="0" smtClean="0"/>
              <a:t>attitudes &amp; beliefs </a:t>
            </a:r>
            <a:r>
              <a:rPr lang="en-US" sz="2600" dirty="0" smtClean="0"/>
              <a:t>as much as knowledge &amp; skills – genuine caring is more critical than perfect execution</a:t>
            </a:r>
          </a:p>
          <a:p>
            <a:r>
              <a:rPr lang="en-US" sz="2600" b="1" dirty="0" smtClean="0"/>
              <a:t>Ask for help </a:t>
            </a:r>
            <a:r>
              <a:rPr lang="en-US" sz="2600" dirty="0" smtClean="0"/>
              <a:t>– people/organizations with expertise are freely sharing it – we’re in this together</a:t>
            </a: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6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97" y="1709738"/>
            <a:ext cx="11624807" cy="2852737"/>
          </a:xfrm>
        </p:spPr>
        <p:txBody>
          <a:bodyPr/>
          <a:lstStyle/>
          <a:p>
            <a:pPr algn="ctr"/>
            <a:r>
              <a:rPr lang="en-US" dirty="0"/>
              <a:t>Jan </a:t>
            </a:r>
            <a:r>
              <a:rPr lang="en-US" dirty="0" smtClean="0"/>
              <a:t>Pomeroy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Post Traditional Student </a:t>
            </a:r>
            <a:r>
              <a:rPr lang="en-US" dirty="0" smtClean="0"/>
              <a:t>Advisor</a:t>
            </a:r>
          </a:p>
          <a:p>
            <a:pPr algn="ctr"/>
            <a:r>
              <a:rPr lang="en-US" dirty="0" smtClean="0"/>
              <a:t>Anoka-Ramsey Community College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sz="2600" dirty="0" smtClean="0">
                <a:hlinkClick r:id="rId2"/>
              </a:rPr>
              <a:t>Job </a:t>
            </a:r>
            <a:r>
              <a:rPr lang="en-US" sz="2600" dirty="0">
                <a:hlinkClick r:id="rId2"/>
              </a:rPr>
              <a:t>Functions</a:t>
            </a:r>
            <a:r>
              <a:rPr lang="en-US" sz="2600" dirty="0"/>
              <a:t>:   </a:t>
            </a:r>
            <a:endParaRPr lang="en-US" sz="2600" dirty="0" smtClean="0"/>
          </a:p>
          <a:p>
            <a:pPr lvl="1"/>
            <a:r>
              <a:rPr lang="en-US" sz="2600" dirty="0" smtClean="0"/>
              <a:t>Welcome </a:t>
            </a:r>
            <a:r>
              <a:rPr lang="en-US" sz="2600" dirty="0"/>
              <a:t>new adult students</a:t>
            </a:r>
          </a:p>
          <a:p>
            <a:pPr lvl="1"/>
            <a:r>
              <a:rPr lang="en-US" sz="2600" dirty="0" smtClean="0"/>
              <a:t>Provide guidance through orientation and registration</a:t>
            </a:r>
            <a:endParaRPr lang="en-US" sz="2600" dirty="0"/>
          </a:p>
          <a:p>
            <a:pPr lvl="1"/>
            <a:r>
              <a:rPr lang="en-US" sz="2600" dirty="0"/>
              <a:t>Share resources to help eliminate barriers </a:t>
            </a:r>
            <a:r>
              <a:rPr lang="en-US" sz="2600" dirty="0" smtClean="0"/>
              <a:t>on </a:t>
            </a:r>
            <a:r>
              <a:rPr lang="en-US" sz="2600" dirty="0"/>
              <a:t>and off campus</a:t>
            </a:r>
          </a:p>
          <a:p>
            <a:pPr lvl="1"/>
            <a:r>
              <a:rPr lang="en-US" sz="2600" dirty="0"/>
              <a:t>Advise on academic plans, transfer </a:t>
            </a:r>
            <a:r>
              <a:rPr lang="en-US" sz="2600" dirty="0" smtClean="0"/>
              <a:t>options</a:t>
            </a:r>
            <a:endParaRPr lang="en-US" sz="2600" dirty="0"/>
          </a:p>
          <a:p>
            <a:pPr lvl="1"/>
            <a:r>
              <a:rPr lang="en-US" sz="2600" dirty="0"/>
              <a:t>Serve as </a:t>
            </a:r>
            <a:r>
              <a:rPr lang="en-US" sz="2600" dirty="0" smtClean="0"/>
              <a:t>point </a:t>
            </a:r>
            <a:r>
              <a:rPr lang="en-US" sz="2600" dirty="0"/>
              <a:t>of </a:t>
            </a:r>
            <a:r>
              <a:rPr lang="en-US" sz="2600" dirty="0" smtClean="0"/>
              <a:t>contact, offer personal </a:t>
            </a:r>
            <a:r>
              <a:rPr lang="en-US" sz="2600" dirty="0"/>
              <a:t>connection and support</a:t>
            </a:r>
          </a:p>
          <a:p>
            <a:pPr lvl="1"/>
            <a:r>
              <a:rPr lang="en-US" sz="2600" dirty="0"/>
              <a:t>Exploration of career and life </a:t>
            </a:r>
            <a:r>
              <a:rPr lang="en-US" sz="2600" dirty="0" smtClean="0"/>
              <a:t>goals</a:t>
            </a:r>
          </a:p>
          <a:p>
            <a:r>
              <a:rPr lang="en-US" sz="2600" dirty="0"/>
              <a:t>ARCC’s headcount is 7,200, with 29.9% over </a:t>
            </a:r>
            <a:r>
              <a:rPr lang="en-US" sz="2600" dirty="0" smtClean="0"/>
              <a:t>24</a:t>
            </a:r>
          </a:p>
          <a:p>
            <a:r>
              <a:rPr lang="en-US" sz="2600" dirty="0" smtClean="0"/>
              <a:t>37 </a:t>
            </a:r>
            <a:r>
              <a:rPr lang="en-US" sz="2600" dirty="0"/>
              <a:t>degrees including </a:t>
            </a:r>
            <a:r>
              <a:rPr lang="en-US" sz="2600" dirty="0" smtClean="0"/>
              <a:t>transfer pathways; </a:t>
            </a:r>
            <a:r>
              <a:rPr lang="en-US" sz="2600" dirty="0"/>
              <a:t>21 </a:t>
            </a:r>
            <a:r>
              <a:rPr lang="en-US" sz="2600" dirty="0" smtClean="0"/>
              <a:t>certificates </a:t>
            </a:r>
            <a:r>
              <a:rPr lang="en-US" sz="2600" dirty="0"/>
              <a:t>and d</a:t>
            </a:r>
            <a:r>
              <a:rPr lang="en-US" sz="2600" dirty="0" smtClean="0"/>
              <a:t>iplomas</a:t>
            </a:r>
          </a:p>
          <a:p>
            <a:r>
              <a:rPr lang="en-US" sz="2600" dirty="0" smtClean="0"/>
              <a:t>Students </a:t>
            </a:r>
            <a:r>
              <a:rPr lang="en-US" sz="2600" dirty="0"/>
              <a:t>need </a:t>
            </a:r>
            <a:r>
              <a:rPr lang="en-US" sz="2600" dirty="0" smtClean="0"/>
              <a:t>support: </a:t>
            </a:r>
            <a:r>
              <a:rPr lang="en-US" sz="2600" dirty="0"/>
              <a:t>mental, academic, technical, emotional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82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Featured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35819"/>
            <a:ext cx="10515600" cy="4841144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2800" dirty="0" smtClean="0"/>
              <a:t>Online advising when it’s convenient for the student – they are balancing homeschooling their little ones, classes, and unknown stresses</a:t>
            </a:r>
          </a:p>
          <a:p>
            <a:pPr>
              <a:spcBef>
                <a:spcPts val="1600"/>
              </a:spcBef>
            </a:pPr>
            <a:r>
              <a:rPr lang="en-US" sz="2800" dirty="0" smtClean="0"/>
              <a:t>Emails – many times it is multiple touches</a:t>
            </a:r>
          </a:p>
          <a:p>
            <a:pPr>
              <a:spcBef>
                <a:spcPts val="1600"/>
              </a:spcBef>
            </a:pPr>
            <a:r>
              <a:rPr lang="en-US" sz="2800" dirty="0" smtClean="0"/>
              <a:t>Chat – using this for our quick stop sessions</a:t>
            </a:r>
          </a:p>
          <a:p>
            <a:pPr>
              <a:spcBef>
                <a:spcPts val="1600"/>
              </a:spcBef>
            </a:pPr>
            <a:r>
              <a:rPr lang="en-US" sz="2800" dirty="0" smtClean="0"/>
              <a:t>Zoom Meetings, with email follow up, next steps, notes documented in oracle</a:t>
            </a:r>
          </a:p>
          <a:p>
            <a:pPr>
              <a:spcBef>
                <a:spcPts val="1600"/>
              </a:spcBef>
            </a:pPr>
            <a:r>
              <a:rPr lang="en-US" sz="2800" dirty="0" smtClean="0"/>
              <a:t>Constantly active listening and thinking innovatively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smtClean="0">
                <a:latin typeface="Georgia" panose="02040502050405020303" pitchFamily="18" charset="0"/>
              </a:rPr>
              <a:t>#CConline</a:t>
            </a:r>
            <a:endParaRPr lang="en-US" sz="20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of Advice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r>
              <a:rPr lang="en-US" dirty="0" smtClean="0"/>
              <a:t>Be an active listener – read between the lines</a:t>
            </a:r>
          </a:p>
          <a:p>
            <a:r>
              <a:rPr lang="en-US" dirty="0" smtClean="0"/>
              <a:t>Students want and need to know they are not alone</a:t>
            </a:r>
          </a:p>
          <a:p>
            <a:r>
              <a:rPr lang="en-US" dirty="0" smtClean="0"/>
              <a:t>Collaboratively we are still there to support them through this unprecedented situation</a:t>
            </a:r>
          </a:p>
          <a:p>
            <a:r>
              <a:rPr lang="en-US" dirty="0" smtClean="0"/>
              <a:t>More importantly, their academic goals are still attainable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smtClean="0">
                <a:latin typeface="Georgia" panose="02040502050405020303" pitchFamily="18" charset="0"/>
              </a:rPr>
              <a:t>#CConline</a:t>
            </a:r>
            <a:endParaRPr lang="en-US" sz="20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Renee </a:t>
            </a:r>
            <a:r>
              <a:rPr lang="en-US" dirty="0" err="1" smtClean="0"/>
              <a:t>Scheering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Salt </a:t>
            </a:r>
            <a:r>
              <a:rPr lang="en-US" dirty="0"/>
              <a:t>Lake Community College School of Applied Technology</a:t>
            </a:r>
          </a:p>
          <a:p>
            <a:pPr algn="ctr"/>
            <a:r>
              <a:rPr lang="en-US" dirty="0"/>
              <a:t>CBE Success Coach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smtClean="0">
                <a:latin typeface="Georgia" panose="02040502050405020303" pitchFamily="18" charset="0"/>
              </a:rPr>
              <a:t>#CConline</a:t>
            </a:r>
            <a:endParaRPr lang="en-US" sz="20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29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205"/>
          </a:xfrm>
        </p:spPr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515600" cy="4761389"/>
          </a:xfrm>
        </p:spPr>
        <p:txBody>
          <a:bodyPr/>
          <a:lstStyle/>
          <a:p>
            <a:r>
              <a:rPr lang="en-US" sz="2400" dirty="0" smtClean="0"/>
              <a:t>Responsible </a:t>
            </a:r>
            <a:r>
              <a:rPr lang="en-US" sz="2400" dirty="0"/>
              <a:t>to assist </a:t>
            </a:r>
            <a:r>
              <a:rPr lang="en-US" sz="2400" dirty="0" smtClean="0"/>
              <a:t>students </a:t>
            </a:r>
            <a:r>
              <a:rPr lang="en-US" sz="2400" dirty="0"/>
              <a:t>to navigate several </a:t>
            </a:r>
            <a:r>
              <a:rPr lang="en-US" sz="2400" dirty="0" smtClean="0"/>
              <a:t>Competency </a:t>
            </a:r>
            <a:r>
              <a:rPr lang="en-US" sz="2400" dirty="0"/>
              <a:t>Based Education programs within SLCC SAT.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demographic of my students ranges from high school students to older working adults who are looking for training to change jobs. Right now I serve approximately 150 students.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programs I support are the HVAC, Business Office Program, and Computer Technology Programs. </a:t>
            </a:r>
            <a:endParaRPr lang="en-US" sz="2400" dirty="0" smtClean="0"/>
          </a:p>
          <a:p>
            <a:r>
              <a:rPr lang="en-US" sz="2400" dirty="0" smtClean="0"/>
              <a:t>Students </a:t>
            </a:r>
            <a:r>
              <a:rPr lang="en-US" sz="2400" dirty="0"/>
              <a:t>needed assistance in navigating more academic information (how CBE worked</a:t>
            </a:r>
            <a:r>
              <a:rPr lang="en-US" sz="2400" dirty="0" smtClean="0"/>
              <a:t>). </a:t>
            </a:r>
            <a:r>
              <a:rPr lang="en-US" sz="2400" dirty="0"/>
              <a:t>N</a:t>
            </a:r>
            <a:r>
              <a:rPr lang="en-US" sz="2400" dirty="0" smtClean="0"/>
              <a:t>ow </a:t>
            </a:r>
            <a:r>
              <a:rPr lang="en-US" sz="2400" dirty="0"/>
              <a:t>they </a:t>
            </a:r>
            <a:r>
              <a:rPr lang="en-US" sz="2400" dirty="0" smtClean="0"/>
              <a:t>need </a:t>
            </a:r>
            <a:r>
              <a:rPr lang="en-US" sz="2400" dirty="0"/>
              <a:t>more help in navigating life situations with school. </a:t>
            </a:r>
          </a:p>
          <a:p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smtClean="0">
                <a:latin typeface="Georgia" panose="02040502050405020303" pitchFamily="18" charset="0"/>
              </a:rPr>
              <a:t>#CConline</a:t>
            </a:r>
            <a:endParaRPr lang="en-US" sz="20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3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CB3"/>
              </a:buClr>
              <a:buSzPts val="4400"/>
              <a:buFont typeface="Source Sans Pro Black"/>
              <a:buNone/>
            </a:pPr>
            <a:r>
              <a:rPr lang="en-US" sz="4400" b="0" i="0" u="none" strike="noStrike" cap="none" dirty="0" smtClean="0">
                <a:solidFill>
                  <a:srgbClr val="2EBCB3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Today’s Speakers</a:t>
            </a:r>
            <a:endParaRPr sz="4400" b="0" i="0" u="none" strike="noStrike" cap="none" dirty="0">
              <a:solidFill>
                <a:srgbClr val="2EBCB3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sym typeface="Georgia"/>
              </a:rPr>
              <a:t>Moderators:</a:t>
            </a:r>
          </a:p>
          <a:p>
            <a:pPr>
              <a:spcBef>
                <a:spcPts val="1200"/>
              </a:spcBef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sym typeface="Georgia"/>
              </a:rPr>
              <a:t>Iris Palmer &amp; Ivy Love, </a:t>
            </a:r>
            <a:r>
              <a:rPr lang="en-US" sz="2400" dirty="0" smtClean="0"/>
              <a:t>CESNA, New America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sym typeface="Georgia"/>
              </a:rPr>
              <a:t>Presenters: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Renee Edwards, Rutgers University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Dave </a:t>
            </a:r>
            <a:r>
              <a:rPr lang="en-US" sz="2400" dirty="0" err="1" smtClean="0"/>
              <a:t>Jarrat</a:t>
            </a:r>
            <a:r>
              <a:rPr lang="en-US" sz="2400" dirty="0" smtClean="0"/>
              <a:t>, </a:t>
            </a:r>
            <a:r>
              <a:rPr lang="en-US" sz="2400" dirty="0" err="1" smtClean="0"/>
              <a:t>InsideTrack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Jan Pomeroy, Anoka Ramsey Community College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Renee </a:t>
            </a:r>
            <a:r>
              <a:rPr lang="en-US" sz="2400" dirty="0" err="1"/>
              <a:t>Scheering</a:t>
            </a:r>
            <a:r>
              <a:rPr lang="en-US" sz="2400" dirty="0"/>
              <a:t>, Salt Lake Community College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Richard Stephenson, Jefferson College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9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Featured Strategies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US" dirty="0"/>
              <a:t>Minimum of weekly check in </a:t>
            </a:r>
            <a:r>
              <a:rPr lang="en-US" dirty="0" smtClean="0"/>
              <a:t>emails, more </a:t>
            </a:r>
            <a:r>
              <a:rPr lang="en-US" dirty="0"/>
              <a:t>frequently if new information comes in.</a:t>
            </a:r>
          </a:p>
          <a:p>
            <a:pPr>
              <a:spcBef>
                <a:spcPts val="1600"/>
              </a:spcBef>
            </a:pPr>
            <a:r>
              <a:rPr lang="en-US" dirty="0"/>
              <a:t>Google Voice Account to text and call students.</a:t>
            </a:r>
          </a:p>
          <a:p>
            <a:pPr>
              <a:spcBef>
                <a:spcPts val="1600"/>
              </a:spcBef>
            </a:pPr>
            <a:r>
              <a:rPr lang="en-US" dirty="0"/>
              <a:t>Continued contact with instructor to know who is struggling or not in contact with </a:t>
            </a:r>
            <a:r>
              <a:rPr lang="en-US" dirty="0" smtClean="0"/>
              <a:t>them. </a:t>
            </a:r>
            <a:r>
              <a:rPr lang="en-US" dirty="0"/>
              <a:t>T</a:t>
            </a:r>
            <a:r>
              <a:rPr lang="en-US" dirty="0" smtClean="0"/>
              <a:t>hen </a:t>
            </a:r>
            <a:r>
              <a:rPr lang="en-US" dirty="0"/>
              <a:t>follow up email, text, and/or phone call.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smtClean="0">
                <a:latin typeface="Georgia" panose="02040502050405020303" pitchFamily="18" charset="0"/>
              </a:rPr>
              <a:t>#CConline</a:t>
            </a:r>
            <a:endParaRPr lang="en-US" sz="20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82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of Advice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I tell the students we are all in this together. </a:t>
            </a:r>
            <a:r>
              <a:rPr lang="en-US" sz="2800" dirty="0"/>
              <a:t>How we are learning is new to everyone. We are use to doing some of the information through CANVAS; however, not having our faculty available face to face answer questions is different. </a:t>
            </a:r>
          </a:p>
          <a:p>
            <a:r>
              <a:rPr lang="en-US" sz="2800" b="1" dirty="0"/>
              <a:t>I open up more about what is going on in my life </a:t>
            </a:r>
            <a:r>
              <a:rPr lang="en-US" sz="2800" dirty="0"/>
              <a:t>because I want them to know others are having some of the same struggles, I.E. children doing online schooling, struggling with mental health issues both personally and with family. </a:t>
            </a:r>
          </a:p>
          <a:p>
            <a:r>
              <a:rPr lang="en-US" sz="2800" b="1" dirty="0"/>
              <a:t>Provide them information about how the college can help, </a:t>
            </a:r>
            <a:r>
              <a:rPr lang="en-US" sz="2800" dirty="0"/>
              <a:t>IE food bank, computer lab hours, mental/physical health services.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68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Richard Stephenson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Academic Success Center (ASC) and Peer Tutor </a:t>
            </a:r>
            <a:r>
              <a:rPr lang="en-US" dirty="0" smtClean="0"/>
              <a:t>Coordinator</a:t>
            </a:r>
            <a:endParaRPr lang="en-US" dirty="0"/>
          </a:p>
          <a:p>
            <a:pPr algn="ctr"/>
            <a:r>
              <a:rPr lang="en-US" dirty="0" smtClean="0"/>
              <a:t>Jefferson College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smtClean="0">
                <a:latin typeface="Georgia" panose="02040502050405020303" pitchFamily="18" charset="0"/>
              </a:rPr>
              <a:t>#CConline</a:t>
            </a:r>
            <a:endParaRPr lang="en-US" sz="20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71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1199213"/>
            <a:ext cx="10515600" cy="52936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Coordinate </a:t>
            </a:r>
            <a:r>
              <a:rPr lang="en-US" sz="2800" dirty="0"/>
              <a:t>staffing in the ASC; assure processes run smoothly, train peer tutors, </a:t>
            </a:r>
            <a:r>
              <a:rPr lang="en-US" sz="2800" dirty="0" smtClean="0"/>
              <a:t>serve as tutor</a:t>
            </a:r>
            <a:r>
              <a:rPr lang="en-US" sz="2800" dirty="0"/>
              <a:t>, and </a:t>
            </a:r>
            <a:r>
              <a:rPr lang="en-US" sz="2800" dirty="0" smtClean="0"/>
              <a:t>conduct assessment</a:t>
            </a:r>
            <a:endParaRPr lang="en-US" sz="2800" dirty="0"/>
          </a:p>
          <a:p>
            <a:r>
              <a:rPr lang="en-US" sz="2800" dirty="0" smtClean="0"/>
              <a:t>We serve traditional </a:t>
            </a:r>
            <a:r>
              <a:rPr lang="en-US" sz="2800" dirty="0"/>
              <a:t>and non-traditional students, a mixture of suburban and rural, many without internet access or adequate bandwidth.  </a:t>
            </a:r>
            <a:endParaRPr lang="en-US" sz="2800" dirty="0" smtClean="0"/>
          </a:p>
          <a:p>
            <a:r>
              <a:rPr lang="en-US" sz="2800" dirty="0" smtClean="0"/>
              <a:t>There </a:t>
            </a:r>
            <a:r>
              <a:rPr lang="en-US" sz="2800" dirty="0"/>
              <a:t>has been a need for hotspot and laptop </a:t>
            </a:r>
            <a:r>
              <a:rPr lang="en-US" sz="2800" dirty="0" smtClean="0"/>
              <a:t>distribution.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smtClean="0">
                <a:latin typeface="Georgia" panose="02040502050405020303" pitchFamily="18" charset="0"/>
              </a:rPr>
              <a:t>#CConline</a:t>
            </a:r>
            <a:endParaRPr lang="en-US" sz="20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15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Featured Strategies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US" dirty="0" smtClean="0"/>
              <a:t>Preparation </a:t>
            </a:r>
            <a:endParaRPr lang="en-US" dirty="0"/>
          </a:p>
          <a:p>
            <a:pPr>
              <a:spcBef>
                <a:spcPts val="1600"/>
              </a:spcBef>
            </a:pPr>
            <a:r>
              <a:rPr lang="en-US" dirty="0"/>
              <a:t>Weekly email and social media poster blast</a:t>
            </a:r>
          </a:p>
          <a:p>
            <a:pPr>
              <a:spcBef>
                <a:spcPts val="1600"/>
              </a:spcBef>
            </a:pPr>
            <a:r>
              <a:rPr lang="en-US" dirty="0"/>
              <a:t>Quick response to student request for help</a:t>
            </a:r>
          </a:p>
          <a:p>
            <a:pPr marL="742950" indent="-742950">
              <a:spcBef>
                <a:spcPts val="1600"/>
              </a:spcBef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smtClean="0">
                <a:latin typeface="Georgia" panose="02040502050405020303" pitchFamily="18" charset="0"/>
              </a:rPr>
              <a:t>#CConline</a:t>
            </a:r>
            <a:endParaRPr lang="en-US" sz="20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64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of Advice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205"/>
          </a:xfrm>
        </p:spPr>
        <p:txBody>
          <a:bodyPr/>
          <a:lstStyle/>
          <a:p>
            <a:r>
              <a:rPr lang="en-US" sz="2800" dirty="0" smtClean="0"/>
              <a:t>Continuity </a:t>
            </a:r>
            <a:r>
              <a:rPr lang="en-US" sz="2800" dirty="0"/>
              <a:t>of service</a:t>
            </a:r>
          </a:p>
          <a:p>
            <a:r>
              <a:rPr lang="en-US" sz="2800" dirty="0" smtClean="0"/>
              <a:t>Access </a:t>
            </a:r>
            <a:r>
              <a:rPr lang="en-US" sz="2800" dirty="0"/>
              <a:t>to online resources </a:t>
            </a:r>
          </a:p>
          <a:p>
            <a:r>
              <a:rPr lang="en-US" sz="2800" dirty="0" smtClean="0"/>
              <a:t>Outreach </a:t>
            </a:r>
            <a:r>
              <a:rPr lang="en-US" sz="2800" dirty="0"/>
              <a:t>via email to each student that has visited our Academic Success Center</a:t>
            </a:r>
          </a:p>
          <a:p>
            <a:r>
              <a:rPr lang="en-US" sz="2800" dirty="0"/>
              <a:t>My advice: Respond to student </a:t>
            </a:r>
            <a:r>
              <a:rPr lang="en-US" sz="2800" dirty="0" smtClean="0"/>
              <a:t>requests </a:t>
            </a:r>
            <a:r>
              <a:rPr lang="en-US" sz="2800" dirty="0"/>
              <a:t>for help </a:t>
            </a:r>
            <a:r>
              <a:rPr lang="en-US" sz="2800" dirty="0" smtClean="0"/>
              <a:t>quickly, </a:t>
            </a:r>
            <a:r>
              <a:rPr lang="en-US" sz="2800" dirty="0"/>
              <a:t>and be patient with technological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smtClean="0">
                <a:latin typeface="Georgia" panose="02040502050405020303" pitchFamily="18" charset="0"/>
              </a:rPr>
              <a:t>#CConline</a:t>
            </a:r>
            <a:endParaRPr lang="en-US" sz="20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08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smtClean="0">
                <a:latin typeface="Georgia" panose="02040502050405020303" pitchFamily="18" charset="0"/>
              </a:rPr>
              <a:t>#CConline</a:t>
            </a:r>
            <a:endParaRPr lang="en-US" sz="20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34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Contact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Ivy Love      </a:t>
            </a:r>
            <a:r>
              <a:rPr lang="en-US" sz="2400" i="1" dirty="0" smtClean="0"/>
              <a:t>love@newamerica.org</a:t>
            </a:r>
          </a:p>
          <a:p>
            <a:r>
              <a:rPr lang="en-US" sz="2400" dirty="0" smtClean="0"/>
              <a:t>Iris Palmer </a:t>
            </a:r>
            <a:r>
              <a:rPr lang="en-US" sz="2400" i="1" dirty="0" smtClean="0"/>
              <a:t>palmer@newamerica.org</a:t>
            </a:r>
          </a:p>
          <a:p>
            <a:r>
              <a:rPr lang="en-US" sz="2400" dirty="0" smtClean="0"/>
              <a:t>Ren</a:t>
            </a:r>
            <a:r>
              <a:rPr lang="en-US" sz="2400" dirty="0" smtClean="0">
                <a:latin typeface="Georgia" panose="02040502050405020303" pitchFamily="18" charset="0"/>
                <a:cs typeface="Calibri" panose="020F0502020204030204" pitchFamily="34" charset="0"/>
              </a:rPr>
              <a:t>é</a:t>
            </a:r>
            <a:r>
              <a:rPr lang="en-US" sz="2400" dirty="0" smtClean="0"/>
              <a:t>e </a:t>
            </a:r>
            <a:r>
              <a:rPr lang="en-US" sz="2400" dirty="0"/>
              <a:t>Edwards </a:t>
            </a:r>
            <a:r>
              <a:rPr lang="en-US" sz="2400" i="1" dirty="0"/>
              <a:t>r.edwards@rutgers.edu</a:t>
            </a:r>
            <a:endParaRPr lang="en-US" sz="2400" i="1" dirty="0" smtClean="0"/>
          </a:p>
          <a:p>
            <a:r>
              <a:rPr lang="en-US" sz="2400" dirty="0" smtClean="0"/>
              <a:t>Dave </a:t>
            </a:r>
            <a:r>
              <a:rPr lang="en-US" sz="2400" dirty="0" err="1" smtClean="0"/>
              <a:t>Jarrat</a:t>
            </a:r>
            <a:r>
              <a:rPr lang="en-US" sz="2400" dirty="0"/>
              <a:t> </a:t>
            </a:r>
            <a:r>
              <a:rPr lang="en-US" sz="2400" i="1" dirty="0"/>
              <a:t>dave.jarrat@insidetrack.com</a:t>
            </a:r>
            <a:endParaRPr lang="en-US" sz="2400" i="1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/>
              <a:t>Jan Pomeroy </a:t>
            </a:r>
            <a:r>
              <a:rPr lang="en-US" sz="2400" i="1" dirty="0"/>
              <a:t>jan.pomeroy@anokaramsey.edu</a:t>
            </a:r>
            <a:endParaRPr lang="en-US" sz="2400" i="1" dirty="0" smtClean="0"/>
          </a:p>
          <a:p>
            <a:r>
              <a:rPr lang="en-US" sz="2400" dirty="0" smtClean="0"/>
              <a:t>Renee </a:t>
            </a:r>
            <a:r>
              <a:rPr lang="en-US" sz="2400" dirty="0" err="1" smtClean="0"/>
              <a:t>Scheering</a:t>
            </a:r>
            <a:r>
              <a:rPr lang="en-US" sz="2400" dirty="0"/>
              <a:t> </a:t>
            </a:r>
            <a:r>
              <a:rPr lang="en-US" sz="2400" i="1" dirty="0"/>
              <a:t>renee.scheering@slcc.edu</a:t>
            </a:r>
            <a:endParaRPr lang="en-US" sz="2400" i="1" dirty="0" smtClean="0"/>
          </a:p>
          <a:p>
            <a:r>
              <a:rPr lang="en-US" sz="2400" dirty="0"/>
              <a:t>Richard Stephenson </a:t>
            </a:r>
            <a:r>
              <a:rPr lang="en-US" sz="2400" i="1" dirty="0"/>
              <a:t>rstephe4@jeffco.edu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smtClean="0">
                <a:latin typeface="Georgia" panose="02040502050405020303" pitchFamily="18" charset="0"/>
              </a:rPr>
              <a:t>#CConline</a:t>
            </a:r>
            <a:endParaRPr lang="en-US" sz="20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64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Keep in Touch!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25" y="3978475"/>
            <a:ext cx="779625" cy="7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525" y="3090212"/>
            <a:ext cx="779627" cy="7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645" y="4866725"/>
            <a:ext cx="1171391" cy="82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188" y="2153228"/>
            <a:ext cx="828300" cy="828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1740000" y="1727525"/>
            <a:ext cx="9613800" cy="44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Open Sans"/>
                <a:ea typeface="Open Sans"/>
                <a:cs typeface="Open Sans"/>
                <a:sym typeface="Open Sans"/>
              </a:rPr>
              <a:t>newamerica.org/EPPnewsletters</a:t>
            </a:r>
            <a:endParaRPr sz="30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@NewAmericaEd</a:t>
            </a:r>
            <a:endParaRPr sz="30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Education Policy Program at New America</a:t>
            </a:r>
            <a:endParaRPr sz="30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Open Sans"/>
                <a:ea typeface="Open Sans"/>
                <a:cs typeface="Open Sans"/>
                <a:sym typeface="Open Sans"/>
              </a:rPr>
              <a:t>New America</a:t>
            </a:r>
            <a:endParaRPr sz="30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5281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Federal Investment in Community Colleges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7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TAACCCT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</a:t>
            </a:r>
            <a:r>
              <a:rPr lang="en-US" dirty="0"/>
              <a:t>2</a:t>
            </a:r>
            <a:r>
              <a:rPr lang="en-US" dirty="0" smtClean="0"/>
              <a:t> billion federal investment – </a:t>
            </a:r>
            <a:r>
              <a:rPr lang="en-US" dirty="0" err="1" smtClean="0"/>
              <a:t>USDoL</a:t>
            </a:r>
            <a:endParaRPr lang="en-US" dirty="0" smtClean="0"/>
          </a:p>
          <a:p>
            <a:r>
              <a:rPr lang="en-US" dirty="0" smtClean="0"/>
              <a:t>Four rounds of 4-year grants </a:t>
            </a:r>
          </a:p>
          <a:p>
            <a:r>
              <a:rPr lang="en-US" dirty="0" smtClean="0"/>
              <a:t>Grants awarded to 2/3 of community colleges </a:t>
            </a:r>
          </a:p>
          <a:p>
            <a:r>
              <a:rPr lang="en-US" dirty="0" smtClean="0"/>
              <a:t>Almost ½ million students</a:t>
            </a:r>
          </a:p>
          <a:p>
            <a:r>
              <a:rPr lang="en-US" dirty="0" smtClean="0"/>
              <a:t>Over 350,000 credentials awarded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Colleges as Engines of Opportunity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Thank you to Lumina Foundation!</a:t>
            </a:r>
          </a:p>
          <a:p>
            <a:r>
              <a:rPr lang="en-US" sz="3200" dirty="0" smtClean="0"/>
              <a:t>Meta-analysis:</a:t>
            </a:r>
          </a:p>
          <a:p>
            <a:pPr lvl="1"/>
            <a:r>
              <a:rPr lang="en-US" sz="2800" dirty="0" smtClean="0"/>
              <a:t>TAACCCT students are twice as likely to complete programs and almost 30% more likely to secure a credential</a:t>
            </a:r>
          </a:p>
          <a:p>
            <a:r>
              <a:rPr lang="en-US" sz="3200" dirty="0" smtClean="0"/>
              <a:t>Briefs reveal in-depth implementation strategies for:</a:t>
            </a:r>
          </a:p>
          <a:p>
            <a:pPr lvl="1"/>
            <a:r>
              <a:rPr lang="en-US" dirty="0" smtClean="0"/>
              <a:t>Prior Learning Assessment</a:t>
            </a:r>
          </a:p>
          <a:p>
            <a:pPr lvl="1"/>
            <a:r>
              <a:rPr lang="en-US" dirty="0" smtClean="0"/>
              <a:t>Navigators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3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Ren</a:t>
            </a:r>
            <a:r>
              <a:rPr lang="en-US" dirty="0" smtClean="0">
                <a:cs typeface="Calibri" panose="020F0502020204030204" pitchFamily="34" charset="0"/>
              </a:rPr>
              <a:t>é</a:t>
            </a:r>
            <a:r>
              <a:rPr lang="en-US" dirty="0" smtClean="0"/>
              <a:t>e Edwards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Senior Researcher, Education and Employment Research </a:t>
            </a:r>
            <a:r>
              <a:rPr lang="en-US" dirty="0" smtClean="0"/>
              <a:t>Center </a:t>
            </a:r>
          </a:p>
          <a:p>
            <a:pPr algn="ctr"/>
            <a:r>
              <a:rPr lang="en-US" dirty="0" smtClean="0"/>
              <a:t>Rutgers </a:t>
            </a:r>
            <a:r>
              <a:rPr lang="en-US" dirty="0"/>
              <a:t>University</a:t>
            </a:r>
          </a:p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7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Renée Edwards, Ph.D.</a:t>
            </a:r>
          </a:p>
          <a:p>
            <a:r>
              <a:rPr lang="en-US" sz="2800" dirty="0" smtClean="0"/>
              <a:t>Research </a:t>
            </a:r>
            <a:r>
              <a:rPr lang="en-US" sz="2800" dirty="0"/>
              <a:t>and evaluation of higher education and workforce organizations, programs, policies, and systems designed to help people achieve and maintain work</a:t>
            </a:r>
          </a:p>
          <a:p>
            <a:r>
              <a:rPr lang="en-US" sz="2800" dirty="0"/>
              <a:t>Research/evaluation predominantly serves community college students, technical students, and working adult students.  Students often have work or care responsibilities in addition to school; often rural. </a:t>
            </a:r>
          </a:p>
          <a:p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5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Featured Strategies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dirty="0"/>
              <a:t>Identify Institutional Supports that are usually done in person and provide online</a:t>
            </a:r>
          </a:p>
          <a:p>
            <a:pPr lvl="1">
              <a:spcBef>
                <a:spcPts val="1600"/>
              </a:spcBef>
            </a:pPr>
            <a:r>
              <a:rPr lang="en-US" dirty="0"/>
              <a:t>Career Advising, Express Enrollment, etc.</a:t>
            </a:r>
          </a:p>
          <a:p>
            <a:pPr>
              <a:spcBef>
                <a:spcPts val="1600"/>
              </a:spcBef>
            </a:pPr>
            <a:r>
              <a:rPr lang="en-US" dirty="0"/>
              <a:t>Consider Different Learning Styles </a:t>
            </a:r>
          </a:p>
          <a:p>
            <a:pPr lvl="1">
              <a:spcBef>
                <a:spcPts val="1600"/>
              </a:spcBef>
            </a:pPr>
            <a:r>
              <a:rPr lang="en-US" dirty="0"/>
              <a:t>Synchronous vs. </a:t>
            </a:r>
            <a:r>
              <a:rPr lang="en-US" dirty="0" err="1"/>
              <a:t>Asynch</a:t>
            </a:r>
            <a:r>
              <a:rPr lang="en-US" dirty="0"/>
              <a:t>; Videos vs. Detailed Docs</a:t>
            </a:r>
          </a:p>
          <a:p>
            <a:pPr>
              <a:spcBef>
                <a:spcPts val="1600"/>
              </a:spcBef>
            </a:pPr>
            <a:r>
              <a:rPr lang="en-US" dirty="0"/>
              <a:t>Create Communities/Collaboration</a:t>
            </a:r>
          </a:p>
          <a:p>
            <a:pPr lvl="1">
              <a:spcBef>
                <a:spcPts val="1600"/>
              </a:spcBef>
            </a:pPr>
            <a:r>
              <a:rPr lang="en-US" dirty="0"/>
              <a:t>Students and Instructors/Advisors,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8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of Advice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Consider your audience</a:t>
            </a:r>
          </a:p>
          <a:p>
            <a:pPr lvl="1"/>
            <a:r>
              <a:rPr lang="en-US" sz="2400" dirty="0"/>
              <a:t>Traditional </a:t>
            </a:r>
          </a:p>
          <a:p>
            <a:pPr lvl="1"/>
            <a:r>
              <a:rPr lang="en-US" sz="2400" dirty="0"/>
              <a:t>Non-traditional</a:t>
            </a:r>
          </a:p>
          <a:p>
            <a:pPr lvl="1"/>
            <a:r>
              <a:rPr lang="en-US" sz="2400" dirty="0"/>
              <a:t>English Second Language (ESL)</a:t>
            </a:r>
          </a:p>
          <a:p>
            <a:r>
              <a:rPr lang="en-US" sz="2800" dirty="0"/>
              <a:t>Connection is important</a:t>
            </a:r>
          </a:p>
          <a:p>
            <a:pPr lvl="1"/>
            <a:r>
              <a:rPr lang="en-US" sz="2400" dirty="0"/>
              <a:t>Social networking</a:t>
            </a:r>
          </a:p>
          <a:p>
            <a:pPr lvl="1"/>
            <a:r>
              <a:rPr lang="en-US" sz="2400" dirty="0"/>
              <a:t>Helping students find resources</a:t>
            </a:r>
          </a:p>
          <a:p>
            <a:r>
              <a:rPr lang="en-US" sz="2800" dirty="0"/>
              <a:t>Have fun</a:t>
            </a:r>
          </a:p>
          <a:p>
            <a:pPr lvl="1"/>
            <a:r>
              <a:rPr lang="en-US" sz="2400" dirty="0"/>
              <a:t>Incorporate fun projects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#</a:t>
            </a:r>
            <a:r>
              <a:rPr lang="en-US" sz="2000" dirty="0" err="1" smtClean="0">
                <a:latin typeface="Georgia" panose="02040502050405020303" pitchFamily="18" charset="0"/>
              </a:rPr>
              <a:t>CConline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39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America">
      <a:dk1>
        <a:srgbClr val="000000"/>
      </a:dk1>
      <a:lt1>
        <a:srgbClr val="FFFFFF"/>
      </a:lt1>
      <a:dk2>
        <a:srgbClr val="ABACAE"/>
      </a:dk2>
      <a:lt2>
        <a:srgbClr val="E7E6E6"/>
      </a:lt2>
      <a:accent1>
        <a:srgbClr val="2EBCB3"/>
      </a:accent1>
      <a:accent2>
        <a:srgbClr val="5BA4DA"/>
      </a:accent2>
      <a:accent3>
        <a:srgbClr val="A076AC"/>
      </a:accent3>
      <a:accent4>
        <a:srgbClr val="E75B64"/>
      </a:accent4>
      <a:accent5>
        <a:srgbClr val="1A8A84"/>
      </a:accent5>
      <a:accent6>
        <a:srgbClr val="4378A0"/>
      </a:accent6>
      <a:hlink>
        <a:srgbClr val="2EBCB3"/>
      </a:hlink>
      <a:folHlink>
        <a:srgbClr val="1A8A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1221</Words>
  <Application>Microsoft Office PowerPoint</Application>
  <PresentationFormat>Widescreen</PresentationFormat>
  <Paragraphs>176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Open Sans</vt:lpstr>
      <vt:lpstr>Source Sans Pro Black</vt:lpstr>
      <vt:lpstr>Georgia</vt:lpstr>
      <vt:lpstr>Office Theme</vt:lpstr>
      <vt:lpstr>Making Advising and Student Supports Accessible for Students in the COVID19 Crisis</vt:lpstr>
      <vt:lpstr>Today’s Speakers</vt:lpstr>
      <vt:lpstr>Federal Investment in Community Colleges </vt:lpstr>
      <vt:lpstr>TAACCCT</vt:lpstr>
      <vt:lpstr>Community Colleges as Engines of Opportunity </vt:lpstr>
      <vt:lpstr>Renée Edwards</vt:lpstr>
      <vt:lpstr>Intro</vt:lpstr>
      <vt:lpstr>Featured Strategies</vt:lpstr>
      <vt:lpstr>Words of Advice</vt:lpstr>
      <vt:lpstr>Dave Jarrat</vt:lpstr>
      <vt:lpstr>Intro</vt:lpstr>
      <vt:lpstr>Featured Strategies </vt:lpstr>
      <vt:lpstr>Words of Advice</vt:lpstr>
      <vt:lpstr>Jan Pomeroy</vt:lpstr>
      <vt:lpstr>Intro</vt:lpstr>
      <vt:lpstr>Featured Strategies</vt:lpstr>
      <vt:lpstr>Words of Advice</vt:lpstr>
      <vt:lpstr>Renee Scheering</vt:lpstr>
      <vt:lpstr>Intro</vt:lpstr>
      <vt:lpstr>Featured Strategies</vt:lpstr>
      <vt:lpstr>Words of Advice</vt:lpstr>
      <vt:lpstr>Richard Stephenson</vt:lpstr>
      <vt:lpstr>Intro</vt:lpstr>
      <vt:lpstr>Featured Strategies</vt:lpstr>
      <vt:lpstr>Words of Advice</vt:lpstr>
      <vt:lpstr>Questions?</vt:lpstr>
      <vt:lpstr>Speaker Contact Information</vt:lpstr>
      <vt:lpstr>Keep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Webinar Title</dc:title>
  <dc:creator>Ivy Love</dc:creator>
  <cp:lastModifiedBy>Ivy Love</cp:lastModifiedBy>
  <cp:revision>23</cp:revision>
  <dcterms:modified xsi:type="dcterms:W3CDTF">2020-04-15T15:37:54Z</dcterms:modified>
</cp:coreProperties>
</file>